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03" r:id="rId2"/>
    <p:sldId id="553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61" r:id="rId11"/>
    <p:sldId id="562" r:id="rId12"/>
    <p:sldId id="564" r:id="rId13"/>
    <p:sldId id="566" r:id="rId14"/>
    <p:sldId id="565" r:id="rId15"/>
    <p:sldId id="563" r:id="rId16"/>
    <p:sldId id="568" r:id="rId17"/>
    <p:sldId id="569" r:id="rId18"/>
    <p:sldId id="570" r:id="rId19"/>
    <p:sldId id="360" r:id="rId20"/>
    <p:sldId id="567" r:id="rId2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A60A"/>
    <a:srgbClr val="CCFF99"/>
    <a:srgbClr val="0066FF"/>
    <a:srgbClr val="0000FF"/>
    <a:srgbClr val="FF3300"/>
    <a:srgbClr val="FFFF00"/>
    <a:srgbClr val="00FF00"/>
    <a:srgbClr val="00FFFF"/>
    <a:srgbClr val="FF8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淡色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淡色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濃色 2 - アクセント 5/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濃色 2 - アクセント 1/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濃色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濃色 2 - アクセント 3/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濃色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濃色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濃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3354" autoAdjust="0"/>
    <p:restoredTop sz="98309" autoAdjust="0"/>
  </p:normalViewPr>
  <p:slideViewPr>
    <p:cSldViewPr snapToGrid="0">
      <p:cViewPr>
        <p:scale>
          <a:sx n="150" d="100"/>
          <a:sy n="150" d="100"/>
        </p:scale>
        <p:origin x="-768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1536" y="-11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\&#30707;&#32191;\FAL%20graph%20OK%20rev%20124%20case%20SI500%20graph%20rev.xls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D\&#30707;&#32191;\p53%20graph%20OK%20rev%20124%20case%20SI500%20graph.xls" TargetMode="External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019870254457"/>
          <c:y val="0.0420964487872751"/>
          <c:w val="0.50949643631266"/>
          <c:h val="0.7700132182272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0</c:v>
                </c:pt>
              </c:strCache>
            </c:strRef>
          </c:tx>
          <c:spPr>
            <a:pattFill prst="pct2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1000 ≤</c:v>
                </c:pt>
                <c:pt idx="1">
                  <c:v>1 - 1000</c:v>
                </c:pt>
                <c:pt idx="2">
                  <c:v>0</c:v>
                </c:pt>
              </c:strCache>
            </c:strRef>
          </c:cat>
          <c:val>
            <c:numRef>
              <c:f>Sheet1!$C$10:$E$10</c:f>
              <c:numCache>
                <c:formatCode>General</c:formatCode>
                <c:ptCount val="3"/>
                <c:pt idx="0">
                  <c:v>0.13</c:v>
                </c:pt>
                <c:pt idx="1">
                  <c:v>0.11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Sheet1!$B$11</c:f>
              <c:strCache>
                <c:ptCount val="1"/>
                <c:pt idx="0">
                  <c:v>1 - 25</c:v>
                </c:pt>
              </c:strCache>
            </c:strRef>
          </c:tx>
          <c:spPr>
            <a:pattFill prst="pct50">
              <a:fgClr>
                <a:sysClr val="windowText" lastClr="000000"/>
              </a:fgClr>
              <a:bgClr>
                <a:sysClr val="window" lastClr="FFFFFF"/>
              </a:bgClr>
            </a:pattFill>
          </c:spPr>
          <c:invertIfNegative val="0"/>
          <c:cat>
            <c:strRef>
              <c:f>Sheet1!$C$9:$E$9</c:f>
              <c:strCache>
                <c:ptCount val="3"/>
                <c:pt idx="0">
                  <c:v>1000 ≤</c:v>
                </c:pt>
                <c:pt idx="1">
                  <c:v>1 - 1000</c:v>
                </c:pt>
                <c:pt idx="2">
                  <c:v>0</c:v>
                </c:pt>
              </c:strCache>
            </c:strRef>
          </c:cat>
          <c:val>
            <c:numRef>
              <c:f>Sheet1!$C$11:$E$11</c:f>
              <c:numCache>
                <c:formatCode>General</c:formatCode>
                <c:ptCount val="3"/>
                <c:pt idx="0">
                  <c:v>0.2</c:v>
                </c:pt>
                <c:pt idx="1">
                  <c:v>0.14</c:v>
                </c:pt>
                <c:pt idx="2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Sheet1!$B$12</c:f>
              <c:strCache>
                <c:ptCount val="1"/>
                <c:pt idx="0">
                  <c:v>25 ≦</c:v>
                </c:pt>
              </c:strCache>
            </c:strRef>
          </c:tx>
          <c:spPr>
            <a:pattFill prst="lgCheck">
              <a:fgClr>
                <a:sysClr val="windowText" lastClr="000000"/>
              </a:fgClr>
              <a:bgClr>
                <a:sysClr val="window" lastClr="FFFFFF"/>
              </a:bgClr>
            </a:pattFill>
          </c:spPr>
          <c:invertIfNegative val="0"/>
          <c:cat>
            <c:strRef>
              <c:f>Sheet1!$C$9:$E$9</c:f>
              <c:strCache>
                <c:ptCount val="3"/>
                <c:pt idx="0">
                  <c:v>1000 ≤</c:v>
                </c:pt>
                <c:pt idx="1">
                  <c:v>1 - 1000</c:v>
                </c:pt>
                <c:pt idx="2">
                  <c:v>0</c:v>
                </c:pt>
              </c:strCache>
            </c:strRef>
          </c:cat>
          <c:val>
            <c:numRef>
              <c:f>Sheet1!$C$12:$E$12</c:f>
              <c:numCache>
                <c:formatCode>General</c:formatCode>
                <c:ptCount val="3"/>
                <c:pt idx="0">
                  <c:v>0.28</c:v>
                </c:pt>
                <c:pt idx="1">
                  <c:v>0.28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3955096"/>
        <c:axId val="-2113952040"/>
        <c:axId val="-2113948904"/>
      </c:bar3DChart>
      <c:catAx>
        <c:axId val="-211395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66"/>
                </a:solidFill>
              </a:defRPr>
            </a:pPr>
            <a:endParaRPr lang="ja-JP"/>
          </a:p>
        </c:txPr>
        <c:crossAx val="-2113952040"/>
        <c:crosses val="autoZero"/>
        <c:auto val="1"/>
        <c:lblAlgn val="ctr"/>
        <c:lblOffset val="100"/>
        <c:noMultiLvlLbl val="0"/>
      </c:catAx>
      <c:valAx>
        <c:axId val="-2113952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3955096"/>
        <c:crosses val="autoZero"/>
        <c:crossBetween val="between"/>
      </c:valAx>
      <c:serAx>
        <c:axId val="-211394890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rgbClr val="000066"/>
                </a:solidFill>
              </a:defRPr>
            </a:pPr>
            <a:endParaRPr lang="ja-JP"/>
          </a:p>
        </c:txPr>
        <c:crossAx val="-2113952040"/>
        <c:crosses val="autoZero"/>
        <c:tickLblSkip val="1"/>
        <c:tickMarkSkip val="1"/>
      </c:serAx>
      <c:spPr>
        <a:solidFill>
          <a:srgbClr val="FFFFCC"/>
        </a:solidFill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rgbClr val="FFFFFF"/>
          </a:solidFill>
        </a:defRPr>
      </a:pPr>
      <a:endParaRPr lang="ja-JP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0198697949404"/>
          <c:y val="0.0485221515985201"/>
          <c:w val="0.50949643631266"/>
          <c:h val="0.770013218227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0</c:v>
                </c:pt>
              </c:strCache>
            </c:strRef>
          </c:tx>
          <c:spPr>
            <a:pattFill prst="pct2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1000 ≤</c:v>
                </c:pt>
                <c:pt idx="1">
                  <c:v>1 - 1000</c:v>
                </c:pt>
                <c:pt idx="2">
                  <c:v>0</c:v>
                </c:pt>
              </c:strCache>
            </c:strRef>
          </c:cat>
          <c:val>
            <c:numRef>
              <c:f>Sheet1!$C$10:$E$10</c:f>
              <c:numCache>
                <c:formatCode>General</c:formatCode>
                <c:ptCount val="3"/>
                <c:pt idx="0">
                  <c:v>43.0</c:v>
                </c:pt>
                <c:pt idx="1">
                  <c:v>31.0</c:v>
                </c:pt>
                <c:pt idx="2">
                  <c:v>18.0</c:v>
                </c:pt>
              </c:numCache>
            </c:numRef>
          </c:val>
        </c:ser>
        <c:ser>
          <c:idx val="1"/>
          <c:order val="1"/>
          <c:tx>
            <c:strRef>
              <c:f>Sheet1!$B$11</c:f>
              <c:strCache>
                <c:ptCount val="1"/>
                <c:pt idx="0">
                  <c:v>1 - 25</c:v>
                </c:pt>
              </c:strCache>
            </c:strRef>
          </c:tx>
          <c:spPr>
            <a:pattFill prst="pct50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1000 ≤</c:v>
                </c:pt>
                <c:pt idx="1">
                  <c:v>1 - 1000</c:v>
                </c:pt>
                <c:pt idx="2">
                  <c:v>0</c:v>
                </c:pt>
              </c:strCache>
            </c:strRef>
          </c:cat>
          <c:val>
            <c:numRef>
              <c:f>Sheet1!$C$11:$E$11</c:f>
              <c:numCache>
                <c:formatCode>General</c:formatCode>
                <c:ptCount val="3"/>
                <c:pt idx="0">
                  <c:v>38.0</c:v>
                </c:pt>
                <c:pt idx="1">
                  <c:v>67.0</c:v>
                </c:pt>
                <c:pt idx="2">
                  <c:v>33.0</c:v>
                </c:pt>
              </c:numCache>
            </c:numRef>
          </c:val>
        </c:ser>
        <c:ser>
          <c:idx val="2"/>
          <c:order val="2"/>
          <c:tx>
            <c:strRef>
              <c:f>Sheet1!$B$12</c:f>
              <c:strCache>
                <c:ptCount val="1"/>
                <c:pt idx="0">
                  <c:v>25 ≤</c:v>
                </c:pt>
              </c:strCache>
            </c:strRef>
          </c:tx>
          <c:spPr>
            <a:pattFill prst="lgCheck">
              <a:fgClr>
                <a:sysClr val="windowText" lastClr="000000"/>
              </a:fgClr>
              <a:bgClr>
                <a:sysClr val="window" lastClr="FFFFFF"/>
              </a:bgClr>
            </a:patt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Sheet1!$C$9:$E$9</c:f>
              <c:strCache>
                <c:ptCount val="3"/>
                <c:pt idx="0">
                  <c:v>1000 ≤</c:v>
                </c:pt>
                <c:pt idx="1">
                  <c:v>1 - 1000</c:v>
                </c:pt>
                <c:pt idx="2">
                  <c:v>0</c:v>
                </c:pt>
              </c:strCache>
            </c:strRef>
          </c:cat>
          <c:val>
            <c:numRef>
              <c:f>Sheet1!$C$12:$E$12</c:f>
              <c:numCache>
                <c:formatCode>General</c:formatCode>
                <c:ptCount val="3"/>
                <c:pt idx="0">
                  <c:v>53.0</c:v>
                </c:pt>
                <c:pt idx="1">
                  <c:v>57.0</c:v>
                </c:pt>
                <c:pt idx="2">
                  <c:v>39.0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2132664"/>
        <c:axId val="-2112129688"/>
        <c:axId val="-2112126504"/>
      </c:bar3DChart>
      <c:catAx>
        <c:axId val="-211213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2129688"/>
        <c:crosses val="autoZero"/>
        <c:auto val="1"/>
        <c:lblAlgn val="ctr"/>
        <c:lblOffset val="100"/>
        <c:noMultiLvlLbl val="0"/>
      </c:catAx>
      <c:valAx>
        <c:axId val="-2112129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132664"/>
        <c:crosses val="autoZero"/>
        <c:crossBetween val="between"/>
      </c:valAx>
      <c:serAx>
        <c:axId val="-211212650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-2112129688"/>
        <c:crosses val="autoZero"/>
        <c:tickLblSkip val="1"/>
        <c:tickMarkSkip val="1"/>
      </c:serAx>
      <c:spPr>
        <a:solidFill>
          <a:srgbClr val="FFFFCC"/>
        </a:solidFill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0.04651</cdr:x>
      <cdr:y>0.34515</cdr:y>
    </cdr:from>
    <cdr:to>
      <cdr:x>0.22067</cdr:x>
      <cdr:y>0.49775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347713" y="1328365"/>
          <a:ext cx="1302108" cy="587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ja-JP" sz="1400" b="1" dirty="0">
              <a:solidFill>
                <a:srgbClr val="FFFFFF"/>
              </a:solidFill>
            </a:rPr>
            <a:t>LOH </a:t>
          </a:r>
          <a:endParaRPr lang="en-US" altLang="ja-JP" sz="1400" b="1" dirty="0" smtClean="0">
            <a:solidFill>
              <a:srgbClr val="FFFFFF"/>
            </a:solidFill>
          </a:endParaRPr>
        </a:p>
        <a:p xmlns:a="http://schemas.openxmlformats.org/drawingml/2006/main">
          <a:pPr algn="ctr"/>
          <a:r>
            <a:rPr lang="ja-JP" altLang="en-US" sz="1400" b="1" dirty="0" smtClean="0">
              <a:solidFill>
                <a:srgbClr val="FFFFFF"/>
              </a:solidFill>
            </a:rPr>
            <a:t>頻度</a:t>
          </a:r>
          <a:endParaRPr lang="en-US" altLang="ja-JP" sz="1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0.34648</cdr:x>
      <cdr:y>0.88119</cdr:y>
    </cdr:from>
    <cdr:to>
      <cdr:x>0.56709</cdr:x>
      <cdr:y>0.95107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2590448" y="3391383"/>
          <a:ext cx="1649392" cy="268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ja-JP" altLang="en-US" sz="1400" b="1" dirty="0" smtClean="0">
              <a:solidFill>
                <a:srgbClr val="FFFFFF"/>
              </a:solidFill>
            </a:rPr>
            <a:t>アスベスト沈着量</a:t>
          </a:r>
          <a:endParaRPr lang="en-US" altLang="ja-JP" sz="1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0.76657</cdr:x>
      <cdr:y>0.6632</cdr:y>
    </cdr:from>
    <cdr:to>
      <cdr:x>0.98718</cdr:x>
      <cdr:y>0.8503</cdr:y>
    </cdr:to>
    <cdr:sp macro="" textlink="">
      <cdr:nvSpPr>
        <cdr:cNvPr id="7" name="テキスト ボックス 1"/>
        <cdr:cNvSpPr txBox="1"/>
      </cdr:nvSpPr>
      <cdr:spPr>
        <a:xfrm xmlns:a="http://schemas.openxmlformats.org/drawingml/2006/main">
          <a:off x="5731249" y="2552416"/>
          <a:ext cx="1649392" cy="720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ja-JP" altLang="en-US" sz="1400" b="1" baseline="0" dirty="0" smtClean="0">
              <a:solidFill>
                <a:srgbClr val="FFFFFF"/>
              </a:solidFill>
            </a:rPr>
            <a:t>累積喫煙量</a:t>
          </a:r>
          <a:endParaRPr lang="en-US" altLang="ja-JP" sz="1400" b="1" baseline="0" dirty="0" smtClean="0">
            <a:solidFill>
              <a:srgbClr val="FFFFFF"/>
            </a:solidFill>
          </a:endParaRPr>
        </a:p>
        <a:p xmlns:a="http://schemas.openxmlformats.org/drawingml/2006/main">
          <a:pPr algn="ctr"/>
          <a:r>
            <a:rPr lang="en-US" altLang="ja-JP" sz="1400" b="1" dirty="0">
              <a:solidFill>
                <a:srgbClr val="FFFFFF"/>
              </a:solidFill>
            </a:rPr>
            <a:t>(</a:t>
          </a:r>
          <a:r>
            <a:rPr lang="en-US" altLang="ja-JP" sz="1400" b="1" baseline="0" dirty="0" smtClean="0">
              <a:solidFill>
                <a:srgbClr val="FFFFFF"/>
              </a:solidFill>
            </a:rPr>
            <a:t>pack</a:t>
          </a:r>
          <a:r>
            <a:rPr lang="en-US" altLang="ja-JP" sz="1400" b="1" baseline="0" dirty="0">
              <a:solidFill>
                <a:srgbClr val="FFFFFF"/>
              </a:solidFill>
            </a:rPr>
            <a:t>-</a:t>
          </a:r>
          <a:r>
            <a:rPr lang="en-US" altLang="ja-JP" sz="1400" b="1" baseline="0" dirty="0" smtClean="0">
              <a:solidFill>
                <a:srgbClr val="FFFFFF"/>
              </a:solidFill>
            </a:rPr>
            <a:t>years)</a:t>
          </a:r>
          <a:endParaRPr lang="en-US" altLang="ja-JP" sz="1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0.55546</cdr:x>
      <cdr:y>0.49158</cdr:y>
    </cdr:from>
    <cdr:to>
      <cdr:x>0.69769</cdr:x>
      <cdr:y>0.66507</cdr:y>
    </cdr:to>
    <cdr:sp macro="" textlink="">
      <cdr:nvSpPr>
        <cdr:cNvPr id="8" name="テキスト ボックス 7"/>
        <cdr:cNvSpPr txBox="1"/>
      </cdr:nvSpPr>
      <cdr:spPr>
        <a:xfrm xmlns:a="http://schemas.openxmlformats.org/drawingml/2006/main">
          <a:off x="3931016" y="1943138"/>
          <a:ext cx="1006572" cy="685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ts val="500"/>
            </a:lnSpc>
          </a:pPr>
          <a:r>
            <a:rPr lang="en-US" altLang="ja-JP" sz="1100" dirty="0"/>
            <a:t>*</a:t>
          </a:r>
        </a:p>
        <a:p xmlns:a="http://schemas.openxmlformats.org/drawingml/2006/main">
          <a:pPr>
            <a:lnSpc>
              <a:spcPts val="500"/>
            </a:lnSpc>
          </a:pPr>
          <a:r>
            <a:rPr lang="en-US" altLang="ja-JP" sz="1100" dirty="0"/>
            <a:t>**</a:t>
          </a:r>
        </a:p>
        <a:p xmlns:a="http://schemas.openxmlformats.org/drawingml/2006/main">
          <a:pPr>
            <a:lnSpc>
              <a:spcPts val="800"/>
            </a:lnSpc>
          </a:pPr>
          <a:r>
            <a:rPr lang="en-US" altLang="ja-JP" sz="1100" dirty="0"/>
            <a:t>***</a:t>
          </a:r>
        </a:p>
        <a:p xmlns:a="http://schemas.openxmlformats.org/drawingml/2006/main">
          <a:endParaRPr lang="en-US" altLang="ja-JP" sz="1100" dirty="0"/>
        </a:p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0.64364</cdr:x>
      <cdr:y>0.21418</cdr:y>
    </cdr:from>
    <cdr:to>
      <cdr:x>0.70605</cdr:x>
      <cdr:y>0.27201</cdr:y>
    </cdr:to>
    <cdr:sp macro="" textlink="">
      <cdr:nvSpPr>
        <cdr:cNvPr id="9" name="テキスト ボックス 1"/>
        <cdr:cNvSpPr txBox="1"/>
      </cdr:nvSpPr>
      <cdr:spPr>
        <a:xfrm xmlns:a="http://schemas.openxmlformats.org/drawingml/2006/main">
          <a:off x="4812209" y="824309"/>
          <a:ext cx="466608" cy="222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100" dirty="0"/>
            <a:t>*</a:t>
          </a:r>
        </a:p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0.3169</cdr:x>
      <cdr:y>0.46987</cdr:y>
    </cdr:from>
    <cdr:to>
      <cdr:x>0.37785</cdr:x>
      <cdr:y>0.53012</cdr:y>
    </cdr:to>
    <cdr:sp macro="" textlink="">
      <cdr:nvSpPr>
        <cdr:cNvPr id="10" name="テキスト ボックス 1"/>
        <cdr:cNvSpPr txBox="1"/>
      </cdr:nvSpPr>
      <cdr:spPr>
        <a:xfrm xmlns:a="http://schemas.openxmlformats.org/drawingml/2006/main">
          <a:off x="2242747" y="1857354"/>
          <a:ext cx="431347" cy="23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100" dirty="0"/>
            <a:t>**</a:t>
          </a:r>
        </a:p>
        <a:p xmlns:a="http://schemas.openxmlformats.org/drawingml/2006/main">
          <a:endParaRPr lang="en-US" altLang="ja-JP" sz="1100" dirty="0"/>
        </a:p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0.42213</cdr:x>
      <cdr:y>0.04579</cdr:y>
    </cdr:from>
    <cdr:to>
      <cdr:x>0.51167</cdr:x>
      <cdr:y>0.10603</cdr:y>
    </cdr:to>
    <cdr:sp macro="" textlink="">
      <cdr:nvSpPr>
        <cdr:cNvPr id="11" name="テキスト ボックス 1"/>
        <cdr:cNvSpPr txBox="1"/>
      </cdr:nvSpPr>
      <cdr:spPr>
        <a:xfrm xmlns:a="http://schemas.openxmlformats.org/drawingml/2006/main">
          <a:off x="3156025" y="176237"/>
          <a:ext cx="669446" cy="231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100" dirty="0"/>
            <a:t>***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0.03919</cdr:x>
      <cdr:y>0.38795</cdr:y>
    </cdr:from>
    <cdr:to>
      <cdr:x>0.21335</cdr:x>
      <cdr:y>0.54055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257175" y="1533525"/>
          <a:ext cx="1143000" cy="603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en-US" altLang="ja-JP" sz="1400" b="1" dirty="0" smtClean="0">
              <a:solidFill>
                <a:srgbClr val="FFFFFF"/>
              </a:solidFill>
            </a:rPr>
            <a:t>P53</a:t>
          </a:r>
          <a:r>
            <a:rPr lang="ja-JP" altLang="en-US" sz="1400" b="1" dirty="0" smtClean="0">
              <a:solidFill>
                <a:srgbClr val="FFFFFF"/>
              </a:solidFill>
            </a:rPr>
            <a:t>変異</a:t>
          </a:r>
          <a:endParaRPr lang="en-US" altLang="ja-JP" sz="1400" b="1" dirty="0" smtClean="0">
            <a:solidFill>
              <a:srgbClr val="FFFFFF"/>
            </a:solidFill>
          </a:endParaRPr>
        </a:p>
        <a:p xmlns:a="http://schemas.openxmlformats.org/drawingml/2006/main">
          <a:pPr algn="l"/>
          <a:r>
            <a:rPr lang="ja-JP" altLang="en-US" sz="1400" b="1" dirty="0" smtClean="0">
              <a:solidFill>
                <a:srgbClr val="FFFFFF"/>
              </a:solidFill>
            </a:rPr>
            <a:t>頻度</a:t>
          </a:r>
          <a:r>
            <a:rPr lang="en-US" altLang="ja-JP" sz="1400" b="1" dirty="0" smtClean="0">
              <a:solidFill>
                <a:srgbClr val="FFFFFF"/>
              </a:solidFill>
            </a:rPr>
            <a:t>(</a:t>
          </a:r>
          <a:r>
            <a:rPr lang="en-US" altLang="ja-JP" sz="1400" b="1" dirty="0">
              <a:solidFill>
                <a:srgbClr val="FFFFFF"/>
              </a:solidFill>
            </a:rPr>
            <a:t>%)</a:t>
          </a:r>
        </a:p>
        <a:p xmlns:a="http://schemas.openxmlformats.org/drawingml/2006/main">
          <a:pPr algn="l"/>
          <a:endParaRPr lang="en-US" altLang="ja-JP" sz="1400" b="1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0.55298</cdr:x>
      <cdr:y>0.62652</cdr:y>
    </cdr:from>
    <cdr:to>
      <cdr:x>0.69521</cdr:x>
      <cdr:y>0.80001</cdr:y>
    </cdr:to>
    <cdr:sp macro="" textlink="">
      <cdr:nvSpPr>
        <cdr:cNvPr id="8" name="テキスト ボックス 7"/>
        <cdr:cNvSpPr txBox="1"/>
      </cdr:nvSpPr>
      <cdr:spPr>
        <a:xfrm xmlns:a="http://schemas.openxmlformats.org/drawingml/2006/main">
          <a:off x="3376234" y="2476538"/>
          <a:ext cx="868388" cy="685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ts val="500"/>
            </a:lnSpc>
          </a:pPr>
          <a:r>
            <a:rPr lang="en-US" altLang="ja-JP" sz="1100"/>
            <a:t>*</a:t>
          </a:r>
        </a:p>
        <a:p xmlns:a="http://schemas.openxmlformats.org/drawingml/2006/main">
          <a:pPr>
            <a:lnSpc>
              <a:spcPts val="500"/>
            </a:lnSpc>
          </a:pPr>
          <a:r>
            <a:rPr lang="en-US" altLang="ja-JP" sz="1100"/>
            <a:t>**</a:t>
          </a:r>
        </a:p>
        <a:p xmlns:a="http://schemas.openxmlformats.org/drawingml/2006/main">
          <a:pPr>
            <a:lnSpc>
              <a:spcPts val="800"/>
            </a:lnSpc>
          </a:pPr>
          <a:r>
            <a:rPr lang="en-US" altLang="ja-JP" sz="1100"/>
            <a:t>***</a:t>
          </a:r>
        </a:p>
        <a:p xmlns:a="http://schemas.openxmlformats.org/drawingml/2006/main">
          <a:endParaRPr lang="en-US" altLang="ja-JP" sz="1100"/>
        </a:p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0.63787</cdr:x>
      <cdr:y>0.26318</cdr:y>
    </cdr:from>
    <cdr:to>
      <cdr:x>0.70028</cdr:x>
      <cdr:y>0.32101</cdr:y>
    </cdr:to>
    <cdr:sp macro="" textlink="">
      <cdr:nvSpPr>
        <cdr:cNvPr id="9" name="テキスト ボックス 1"/>
        <cdr:cNvSpPr txBox="1"/>
      </cdr:nvSpPr>
      <cdr:spPr>
        <a:xfrm xmlns:a="http://schemas.openxmlformats.org/drawingml/2006/main">
          <a:off x="3997821" y="1040334"/>
          <a:ext cx="391152" cy="228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100" dirty="0"/>
            <a:t>*</a:t>
          </a:r>
        </a:p>
        <a:p xmlns:a="http://schemas.openxmlformats.org/drawingml/2006/main">
          <a:endParaRPr lang="ja-JP" altLang="en-US" sz="1100" dirty="0"/>
        </a:p>
      </cdr:txBody>
    </cdr:sp>
  </cdr:relSizeAnchor>
  <cdr:relSizeAnchor xmlns:cdr="http://schemas.openxmlformats.org/drawingml/2006/chartDrawing">
    <cdr:from>
      <cdr:x>0.30479</cdr:x>
      <cdr:y>0.36385</cdr:y>
    </cdr:from>
    <cdr:to>
      <cdr:x>0.36574</cdr:x>
      <cdr:y>0.4241</cdr:y>
    </cdr:to>
    <cdr:sp macro="" textlink="">
      <cdr:nvSpPr>
        <cdr:cNvPr id="10" name="テキスト ボックス 1"/>
        <cdr:cNvSpPr txBox="1"/>
      </cdr:nvSpPr>
      <cdr:spPr>
        <a:xfrm xmlns:a="http://schemas.openxmlformats.org/drawingml/2006/main">
          <a:off x="1860903" y="1438245"/>
          <a:ext cx="372132" cy="238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100"/>
            <a:t>**</a:t>
          </a:r>
        </a:p>
        <a:p xmlns:a="http://schemas.openxmlformats.org/drawingml/2006/main">
          <a:endParaRPr lang="en-US" altLang="ja-JP" sz="1100"/>
        </a:p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0.3966</cdr:x>
      <cdr:y>0.13567</cdr:y>
    </cdr:from>
    <cdr:to>
      <cdr:x>0.4991</cdr:x>
      <cdr:y>0.19591</cdr:y>
    </cdr:to>
    <cdr:sp macro="" textlink="">
      <cdr:nvSpPr>
        <cdr:cNvPr id="11" name="テキスト ボックス 1"/>
        <cdr:cNvSpPr txBox="1"/>
      </cdr:nvSpPr>
      <cdr:spPr>
        <a:xfrm xmlns:a="http://schemas.openxmlformats.org/drawingml/2006/main">
          <a:off x="2485653" y="536278"/>
          <a:ext cx="642414" cy="238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100" dirty="0"/>
            <a:t>***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000">
                <a:ea typeface="Osaka" pitchFamily="-108" charset="-128"/>
                <a:cs typeface="Osaka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000">
                <a:ea typeface="Osaka" pitchFamily="-108" charset="-128"/>
                <a:cs typeface="Osaka" pitchFamily="-108" charset="-128"/>
              </a:defRPr>
            </a:lvl1pPr>
          </a:lstStyle>
          <a:p>
            <a:fld id="{1C6DBC14-256B-1947-B831-5AF0A10B36EA}" type="datetime1">
              <a:rPr lang="ja-JP" altLang="en-US"/>
              <a:pPr/>
              <a:t>2017/05/01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000">
                <a:ea typeface="Osaka" pitchFamily="-108" charset="-128"/>
                <a:cs typeface="Osaka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000">
                <a:ea typeface="Osaka" pitchFamily="-108" charset="-128"/>
                <a:cs typeface="Osaka" pitchFamily="-108" charset="-128"/>
              </a:defRPr>
            </a:lvl1pPr>
          </a:lstStyle>
          <a:p>
            <a:fld id="{FA3C1CCD-F7FC-D044-A54A-F425891FC9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718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000">
                <a:ea typeface="Osaka" pitchFamily="-108" charset="-128"/>
                <a:cs typeface="Osaka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14339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000">
                <a:ea typeface="Osaka" pitchFamily="-108" charset="-128"/>
                <a:cs typeface="Osaka" pitchFamily="-108" charset="-128"/>
              </a:defRPr>
            </a:lvl1pPr>
          </a:lstStyle>
          <a:p>
            <a:fld id="{D5BB79D3-1EC9-E44B-A32C-06EE5F702313}" type="datetime1">
              <a:rPr lang="ja-JP" altLang="en-US"/>
              <a:pPr/>
              <a:t>2017/05/01</a:t>
            </a:fld>
            <a:endParaRPr lang="en-US" altLang="ja-JP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000">
                <a:ea typeface="Osaka" pitchFamily="-108" charset="-128"/>
                <a:cs typeface="Osaka" pitchFamily="-108" charset="-128"/>
              </a:defRPr>
            </a:lvl1pPr>
          </a:lstStyle>
          <a:p>
            <a:endParaRPr lang="en-US" altLang="ja-JP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000">
                <a:ea typeface="Osaka" pitchFamily="-108" charset="-128"/>
                <a:cs typeface="Osaka" pitchFamily="-108" charset="-128"/>
              </a:defRPr>
            </a:lvl1pPr>
          </a:lstStyle>
          <a:p>
            <a:fld id="{41FA2972-3FC3-BA4D-8637-8C59430BB0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422136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charset="-128"/>
        <a:cs typeface="平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charset="-128"/>
        <a:cs typeface="平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charset="-128"/>
        <a:cs typeface="平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charset="-128"/>
        <a:cs typeface="平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charset="-128"/>
        <a:cs typeface="平成明朝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51D890B-B062-4944-816D-92BF6D427041}" type="datetime1">
              <a:rPr lang="en-US" altLang="ja-JP"/>
              <a:pPr/>
              <a:t>2017/05/01</a:t>
            </a:fld>
            <a:endParaRPr lang="en-US" altLang="ja-JP"/>
          </a:p>
        </p:txBody>
      </p:sp>
      <p:sp>
        <p:nvSpPr>
          <p:cNvPr id="1638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63E3-1380-D64A-962F-B87FD67EE611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ea typeface="平成明朝" pitchFamily="84" charset="-128"/>
              <a:cs typeface="平成明朝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203C24C-B7A1-634F-82DD-EA59CF5C1236}" type="datetime1">
              <a:rPr lang="en-US" altLang="ja-JP"/>
              <a:pPr/>
              <a:t>2017/05/01</a:t>
            </a:fld>
            <a:endParaRPr lang="en-US" altLang="ja-JP"/>
          </a:p>
        </p:txBody>
      </p:sp>
      <p:sp>
        <p:nvSpPr>
          <p:cNvPr id="3277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C8E48-1CB4-B64C-8F3B-D9A6086856A3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>
              <a:latin typeface="Helvetica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369B9B-66A7-554C-BED4-1DA106FFAD04}" type="datetime1">
              <a:rPr lang="ja-JP" altLang="en-US"/>
              <a:pPr/>
              <a:t>2017/05/01</a:t>
            </a:fld>
            <a:endParaRPr lang="en-US" altLang="ja-JP"/>
          </a:p>
        </p:txBody>
      </p:sp>
      <p:sp>
        <p:nvSpPr>
          <p:cNvPr id="4301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69F8A-5481-264F-878B-92098DA4BA6E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ea typeface="平成明朝" pitchFamily="84" charset="-128"/>
              <a:cs typeface="平成明朝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113D9-0E05-2A49-977A-380ABA2706E0}" type="datetime1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2017/05/01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E8323-EB2C-494B-AB9B-91EBA5612E6F}" type="slidenum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2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 dirty="0">
              <a:latin typeface="Helvetica" pitchFamily="-10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96113D9-0E05-2A49-977A-380ABA2706E0}" type="datetime1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2017/05/01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E8323-EB2C-494B-AB9B-91EBA5612E6F}" type="slidenum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3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ja-JP" altLang="en-US" dirty="0">
              <a:latin typeface="Helvetica" pitchFamily="-10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64A89CA-1AC3-794A-8787-0E390564F6DA}" type="datetime1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2017/05/01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2150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C160A-E7FC-804B-9E56-BA33092B87D5}" type="slidenum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4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2150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Helvetica" pitchFamily="-10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BAFC347-AF9A-C146-8610-D55A6CFC1D14}" type="datetime1">
              <a:rPr lang="en-US" altLang="ja-JP"/>
              <a:pPr/>
              <a:t>2017/05/01</a:t>
            </a:fld>
            <a:endParaRPr lang="en-US" altLang="ja-JP"/>
          </a:p>
        </p:txBody>
      </p:sp>
      <p:sp>
        <p:nvSpPr>
          <p:cNvPr id="2253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34C3B-09D4-B34B-B811-C459C0D049B6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>
              <a:latin typeface="Helvetica" pitchFamily="-11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47452F-F2BD-AE46-A7C9-C9B68F120052}" type="datetime1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2017/05/01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2560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43349-1E4E-2A47-BAE0-047C2D2C362D}" type="slidenum">
              <a:rPr lang="en-US" altLang="ja-JP">
                <a:latin typeface="Times" pitchFamily="-108" charset="0"/>
                <a:ea typeface="Osaka" pitchFamily="-108" charset="-128"/>
                <a:cs typeface="Osaka" pitchFamily="-108" charset="-128"/>
              </a:rPr>
              <a:pPr/>
              <a:t>6</a:t>
            </a:fld>
            <a:endParaRPr lang="en-US" altLang="ja-JP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2560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Helvetica" pitchFamily="-10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3294D4F-BF3C-854A-9630-8584CFC23DB1}" type="datetime1">
              <a:rPr lang="en-US" altLang="ja-JP"/>
              <a:pPr/>
              <a:t>2017/05/01</a:t>
            </a:fld>
            <a:endParaRPr lang="en-US" altLang="ja-JP"/>
          </a:p>
        </p:txBody>
      </p:sp>
      <p:sp>
        <p:nvSpPr>
          <p:cNvPr id="2457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6EBAA-732D-0D4B-8339-9681262F1525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>
              <a:latin typeface="Helvetica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F36EA8E-3BA3-384E-8604-26237176C89B}" type="datetime1">
              <a:rPr lang="en-US" altLang="ja-JP"/>
              <a:pPr/>
              <a:t>2017/05/01</a:t>
            </a:fld>
            <a:endParaRPr lang="en-US" altLang="ja-JP"/>
          </a:p>
        </p:txBody>
      </p:sp>
      <p:sp>
        <p:nvSpPr>
          <p:cNvPr id="2867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49900-C9BF-614D-A6E7-D2CAA5F8D576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>
              <a:latin typeface="Helvetica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4C23B70-A5A0-8544-9FF3-66707E318297}" type="datetime1">
              <a:rPr lang="en-US" altLang="ja-JP"/>
              <a:pPr/>
              <a:t>2017/05/01</a:t>
            </a:fld>
            <a:endParaRPr lang="en-US" altLang="ja-JP"/>
          </a:p>
        </p:txBody>
      </p:sp>
      <p:sp>
        <p:nvSpPr>
          <p:cNvPr id="307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2E165-FF7D-434E-83EF-00738B742F3F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en-US">
              <a:latin typeface="Helvetica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fontAlgn="t" hangingPunct="0">
              <a:defRPr/>
            </a:pPr>
            <a:endParaRPr lang="ja-JP" altLang="en-US"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6934200" y="6324600"/>
            <a:ext cx="17240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200" b="1" i="1">
                <a:solidFill>
                  <a:schemeClr val="accent1"/>
                </a:solidFill>
                <a:ea typeface="Osaka" pitchFamily="-108" charset="-128"/>
                <a:cs typeface="Osaka" pitchFamily="-108" charset="-128"/>
              </a:rPr>
              <a:t>The JFCR </a:t>
            </a:r>
            <a:r>
              <a:rPr lang="en-US" altLang="ja-JP" sz="1200" b="1" i="1">
                <a:solidFill>
                  <a:schemeClr val="accent1"/>
                </a:solidFill>
                <a:ea typeface="リュウミンライト−ＫＬ" charset="-128"/>
                <a:cs typeface="リュウミンライト−ＫＬ" charset="-128"/>
              </a:rPr>
              <a:t>Cancer</a:t>
            </a:r>
            <a:r>
              <a:rPr lang="en-US" altLang="ja-JP" sz="1200" b="1" i="1">
                <a:solidFill>
                  <a:schemeClr val="accent1"/>
                </a:solidFill>
                <a:ea typeface="Osaka" pitchFamily="-108" charset="-128"/>
                <a:cs typeface="Osaka" pitchFamily="-108" charset="-128"/>
              </a:rPr>
              <a:t> Institute</a:t>
            </a:r>
            <a:endParaRPr lang="en-US" altLang="ja-JP" sz="1200" b="1">
              <a:solidFill>
                <a:schemeClr val="accent1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94463" y="6191250"/>
            <a:ext cx="406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5"/>
          <p:cNvSpPr>
            <a:spLocks noChangeArrowheads="1"/>
          </p:cNvSpPr>
          <p:nvPr userDrawn="1"/>
        </p:nvSpPr>
        <p:spPr bwMode="auto">
          <a:xfrm>
            <a:off x="6518275" y="6257925"/>
            <a:ext cx="341313" cy="354013"/>
          </a:xfrm>
          <a:prstGeom prst="ellipse">
            <a:avLst/>
          </a:prstGeom>
          <a:noFill/>
          <a:ln w="11113">
            <a:solidFill>
              <a:srgbClr val="B9FFA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fontAlgn="t" hangingPunct="0"/>
            <a:endParaRPr lang="ja-JP" altLang="en-US"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kumimoji="0" sz="5400"/>
            </a:lvl1pPr>
          </a:lstStyle>
          <a:p>
            <a:r>
              <a:rPr lang="ja-JP" altLang="en-US"/>
              <a:t>マスタタイトルの書式設定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-108" charset="2"/>
              <a:buNone/>
              <a:defRPr sz="2400"/>
            </a:lvl1pPr>
          </a:lstStyle>
          <a:p>
            <a:r>
              <a:rPr lang="ja-JP" altLang="en-US"/>
              <a:t>マスタサブタイトルの書式設定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t" hangingPunct="0">
              <a:defRPr>
                <a:solidFill>
                  <a:schemeClr val="hlink"/>
                </a:solidFill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609600"/>
            <a:ext cx="2057400" cy="41148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19800" cy="4114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82296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83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810000" y="6096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346700" y="6400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t" hangingPunct="0">
              <a:defRPr>
                <a:ea typeface="Osaka" pitchFamily="-108" charset="-128"/>
                <a:cs typeface="Osaka" pitchFamily="-108" charset="-128"/>
              </a:defRPr>
            </a:lvl1pPr>
          </a:lstStyle>
          <a:p>
            <a:r>
              <a:rPr lang="en-US" altLang="ja-JP"/>
              <a:t>The JFCR Cancer Institute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hlink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1pPr>
          </a:lstStyle>
          <a:p>
            <a:endParaRPr lang="en-US" altLang="ja-JP"/>
          </a:p>
        </p:txBody>
      </p:sp>
      <p:pic>
        <p:nvPicPr>
          <p:cNvPr id="2" name="Picture 1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6188075"/>
            <a:ext cx="762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フッター プレースホルダ 4"/>
          <p:cNvSpPr txBox="1">
            <a:spLocks/>
          </p:cNvSpPr>
          <p:nvPr userDrawn="1"/>
        </p:nvSpPr>
        <p:spPr bwMode="auto">
          <a:xfrm>
            <a:off x="54991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r" eaLnBrk="0" hangingPunct="0"/>
            <a:r>
              <a:rPr lang="en-US" altLang="ja-JP" sz="1400">
                <a:solidFill>
                  <a:srgbClr val="00FFFF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rPr>
              <a:t>The JFCR Cancer Institute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08" charset="0"/>
          <a:ea typeface="Osaka" pitchFamily="-108" charset="-128"/>
          <a:cs typeface="Osaka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-108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108" charset="2"/>
        <a:buChar char="u"/>
        <a:defRPr kumimoji="1" sz="2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-108" charset="2"/>
        <a:buChar char="F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44118" y="4018325"/>
            <a:ext cx="8053388" cy="109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fontAlgn="t">
              <a:lnSpc>
                <a:spcPct val="110000"/>
              </a:lnSpc>
            </a:pPr>
            <a:r>
              <a:rPr kumimoji="0" lang="ja-JP" altLang="en-US" sz="2000" dirty="0">
                <a:solidFill>
                  <a:srgbClr val="E2F4FF"/>
                </a:solidFill>
                <a:latin typeface="ＭＳ Ｐゴシック" pitchFamily="-108" charset="-128"/>
              </a:rPr>
              <a:t>石川雄一</a:t>
            </a:r>
            <a:r>
              <a:rPr kumimoji="0" lang="ja-JP" altLang="en-US" sz="2000" dirty="0" smtClean="0">
                <a:solidFill>
                  <a:srgbClr val="E2F4FF"/>
                </a:solidFill>
                <a:latin typeface="ＭＳ Ｐゴシック" pitchFamily="-108" charset="-128"/>
              </a:rPr>
              <a:t/>
            </a:r>
            <a:br>
              <a:rPr kumimoji="0" lang="ja-JP" altLang="en-US" sz="2000" dirty="0" smtClean="0">
                <a:solidFill>
                  <a:srgbClr val="E2F4FF"/>
                </a:solidFill>
                <a:latin typeface="ＭＳ Ｐゴシック" pitchFamily="-108" charset="-128"/>
              </a:rPr>
            </a:br>
            <a:r>
              <a:rPr kumimoji="0" lang="en-US" altLang="ja-JP" sz="1800" dirty="0" smtClean="0">
                <a:solidFill>
                  <a:srgbClr val="E2F4FF"/>
                </a:solidFill>
                <a:latin typeface="ＭＳ Ｐゴシック" pitchFamily="-108" charset="-128"/>
              </a:rPr>
              <a:t>(</a:t>
            </a:r>
            <a:r>
              <a:rPr kumimoji="0" lang="ja-JP" altLang="en-US" sz="1800" dirty="0" smtClean="0">
                <a:solidFill>
                  <a:srgbClr val="E2F4FF"/>
                </a:solidFill>
                <a:latin typeface="ＭＳ Ｐゴシック" pitchFamily="-108" charset="-128"/>
              </a:rPr>
              <a:t>公財</a:t>
            </a:r>
            <a:r>
              <a:rPr kumimoji="0" lang="en-US" altLang="ja-JP" sz="1800" dirty="0" smtClean="0">
                <a:solidFill>
                  <a:srgbClr val="E2F4FF"/>
                </a:solidFill>
                <a:latin typeface="ＭＳ Ｐゴシック" pitchFamily="-108" charset="-128"/>
              </a:rPr>
              <a:t>)</a:t>
            </a:r>
            <a:r>
              <a:rPr kumimoji="0" lang="ja-JP" altLang="en-US" sz="1800" dirty="0" smtClean="0">
                <a:solidFill>
                  <a:srgbClr val="E2F4FF"/>
                </a:solidFill>
                <a:latin typeface="ＭＳ Ｐゴシック" pitchFamily="-108" charset="-128"/>
              </a:rPr>
              <a:t>がん研究会</a:t>
            </a:r>
            <a:r>
              <a:rPr kumimoji="0" lang="en-US" altLang="ja-JP" sz="1800" dirty="0">
                <a:solidFill>
                  <a:srgbClr val="E2F4FF"/>
                </a:solidFill>
                <a:latin typeface="ＭＳ Ｐゴシック" pitchFamily="-108" charset="-128"/>
              </a:rPr>
              <a:t> </a:t>
            </a:r>
            <a:r>
              <a:rPr kumimoji="0" lang="ja-JP" altLang="en-US" sz="1800" dirty="0" smtClean="0">
                <a:solidFill>
                  <a:srgbClr val="E2F4FF"/>
                </a:solidFill>
                <a:latin typeface="ＭＳ Ｐゴシック" pitchFamily="-108" charset="-128"/>
              </a:rPr>
              <a:t>がん研究所 病理部</a:t>
            </a:r>
            <a:endParaRPr kumimoji="0" lang="en-US" altLang="ja-JP" sz="1800" dirty="0" smtClean="0">
              <a:solidFill>
                <a:srgbClr val="E2F4FF"/>
              </a:solidFill>
              <a:latin typeface="ＭＳ Ｐゴシック" pitchFamily="-108" charset="-128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75733" y="1868207"/>
            <a:ext cx="74676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t" hangingPunct="0"/>
            <a:r>
              <a:rPr lang="ja-JP" altLang="en-US" sz="2800" dirty="0">
                <a:solidFill>
                  <a:srgbClr val="FFFF00"/>
                </a:solidFill>
              </a:rPr>
              <a:t>喫煙肺がんとアスベスト肺がん</a:t>
            </a:r>
            <a:r>
              <a:rPr lang="ja-JP" altLang="en-US" sz="2800" dirty="0" smtClean="0">
                <a:solidFill>
                  <a:srgbClr val="FFFF00"/>
                </a:solidFill>
              </a:rPr>
              <a:t>は</a:t>
            </a:r>
            <a:endParaRPr lang="en-US" altLang="ja-JP" sz="2800" dirty="0" smtClean="0">
              <a:solidFill>
                <a:srgbClr val="FFFF00"/>
              </a:solidFill>
            </a:endParaRPr>
          </a:p>
          <a:p>
            <a:pPr algn="ctr" eaLnBrk="0" fontAlgn="t" hangingPunct="0"/>
            <a:r>
              <a:rPr lang="ja-JP" altLang="en-US" sz="2800" dirty="0" smtClean="0">
                <a:solidFill>
                  <a:srgbClr val="FFFF00"/>
                </a:solidFill>
              </a:rPr>
              <a:t>区別</a:t>
            </a:r>
            <a:r>
              <a:rPr lang="ja-JP" altLang="en-US" sz="2800" dirty="0">
                <a:solidFill>
                  <a:srgbClr val="FFFF00"/>
                </a:solidFill>
              </a:rPr>
              <a:t>できるか？ </a:t>
            </a:r>
            <a:endParaRPr lang="en-US" alt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73400" y="328528"/>
            <a:ext cx="587533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fontAlgn="t"/>
            <a:r>
              <a:rPr lang="ja-JP" altLang="en-US" sz="1600" dirty="0" smtClean="0">
                <a:solidFill>
                  <a:schemeClr val="tx2"/>
                </a:solidFill>
                <a:latin typeface="ＭＳ Ｐゴシック" pitchFamily="-108" charset="-128"/>
              </a:rPr>
              <a:t>アスベスト関連</a:t>
            </a:r>
            <a:r>
              <a:rPr lang="ja-JP" altLang="en-US" sz="1600" dirty="0">
                <a:solidFill>
                  <a:schemeClr val="tx2"/>
                </a:solidFill>
                <a:latin typeface="ＭＳ Ｐゴシック" pitchFamily="-108" charset="-128"/>
              </a:rPr>
              <a:t>疾患</a:t>
            </a:r>
            <a:r>
              <a:rPr lang="ja-JP" altLang="en-US" sz="1600" dirty="0" smtClean="0">
                <a:solidFill>
                  <a:schemeClr val="tx2"/>
                </a:solidFill>
                <a:latin typeface="ＭＳ Ｐゴシック" pitchFamily="-108" charset="-128"/>
              </a:rPr>
              <a:t>研究会</a:t>
            </a:r>
            <a:endParaRPr lang="en-US" altLang="ja-JP" sz="16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algn="r" fontAlgn="t"/>
            <a:r>
              <a:rPr lang="en-US" altLang="ja-JP" sz="1600" dirty="0" smtClean="0">
                <a:solidFill>
                  <a:schemeClr val="tx2"/>
                </a:solidFill>
                <a:latin typeface="ＭＳ Ｐゴシック" pitchFamily="-108" charset="-128"/>
              </a:rPr>
              <a:t>2014</a:t>
            </a:r>
            <a:r>
              <a:rPr lang="ja-JP" altLang="en-US" sz="1600" dirty="0" smtClean="0">
                <a:solidFill>
                  <a:schemeClr val="tx2"/>
                </a:solidFill>
                <a:latin typeface="ＭＳ Ｐゴシック" pitchFamily="-108" charset="-128"/>
              </a:rPr>
              <a:t>年</a:t>
            </a:r>
            <a:r>
              <a:rPr lang="en-US" altLang="ja-JP" sz="1600" dirty="0" smtClean="0">
                <a:solidFill>
                  <a:schemeClr val="tx2"/>
                </a:solidFill>
                <a:latin typeface="ＭＳ Ｐゴシック" pitchFamily="-108" charset="-128"/>
              </a:rPr>
              <a:t>12</a:t>
            </a:r>
            <a:r>
              <a:rPr lang="ja-JP" altLang="en-US" sz="1600" dirty="0" smtClean="0">
                <a:solidFill>
                  <a:schemeClr val="tx2"/>
                </a:solidFill>
                <a:latin typeface="ＭＳ Ｐゴシック" pitchFamily="-108" charset="-128"/>
              </a:rPr>
              <a:t>月</a:t>
            </a:r>
            <a:r>
              <a:rPr lang="en-US" altLang="ja-JP" sz="1600" dirty="0" smtClean="0">
                <a:solidFill>
                  <a:schemeClr val="tx2"/>
                </a:solidFill>
                <a:latin typeface="ＭＳ Ｐゴシック" pitchFamily="-108" charset="-128"/>
              </a:rPr>
              <a:t>27</a:t>
            </a:r>
            <a:r>
              <a:rPr lang="ja-JP" altLang="en-US" sz="1600" dirty="0" smtClean="0">
                <a:solidFill>
                  <a:schemeClr val="tx2"/>
                </a:solidFill>
                <a:latin typeface="ＭＳ Ｐゴシック" pitchFamily="-108" charset="-128"/>
              </a:rPr>
              <a:t>日</a:t>
            </a:r>
            <a:r>
              <a:rPr lang="ja-JP" altLang="en-US" sz="1600" dirty="0">
                <a:solidFill>
                  <a:schemeClr val="tx2"/>
                </a:solidFill>
                <a:latin typeface="ＭＳ Ｐゴシック" pitchFamily="-108" charset="-128"/>
              </a:rPr>
              <a:t>　</a:t>
            </a:r>
            <a:r>
              <a:rPr lang="ja-JP" altLang="en-US" sz="1600" dirty="0" smtClean="0">
                <a:solidFill>
                  <a:schemeClr val="tx2"/>
                </a:solidFill>
                <a:latin typeface="ＭＳ Ｐゴシック" pitchFamily="-108" charset="-128"/>
              </a:rPr>
              <a:t>（</a:t>
            </a:r>
            <a:r>
              <a:rPr lang="en-US" altLang="ja-JP" sz="1600" dirty="0" smtClean="0">
                <a:solidFill>
                  <a:schemeClr val="tx2"/>
                </a:solidFill>
                <a:latin typeface="ＭＳ Ｐゴシック" pitchFamily="-108" charset="-128"/>
              </a:rPr>
              <a:t>(</a:t>
            </a:r>
            <a:r>
              <a:rPr lang="ja-JP" altLang="en-US" sz="1600" dirty="0" smtClean="0">
                <a:solidFill>
                  <a:schemeClr val="tx2"/>
                </a:solidFill>
                <a:latin typeface="ＭＳ Ｐゴシック" pitchFamily="-108" charset="-128"/>
              </a:rPr>
              <a:t>公財</a:t>
            </a:r>
            <a:r>
              <a:rPr lang="en-US" altLang="ja-JP" sz="1600" dirty="0" smtClean="0">
                <a:solidFill>
                  <a:schemeClr val="tx2"/>
                </a:solidFill>
                <a:latin typeface="ＭＳ Ｐゴシック" pitchFamily="-108" charset="-128"/>
              </a:rPr>
              <a:t>)</a:t>
            </a:r>
            <a:r>
              <a:rPr lang="ja-JP" altLang="en-US" sz="1600" dirty="0" smtClean="0">
                <a:solidFill>
                  <a:schemeClr val="tx2"/>
                </a:solidFill>
                <a:latin typeface="ＭＳ Ｐゴシック" pitchFamily="-108" charset="-128"/>
              </a:rPr>
              <a:t>がん研究会がん研究所）</a:t>
            </a:r>
            <a:r>
              <a:rPr lang="ja-JP" altLang="en-US" sz="1600" dirty="0">
                <a:solidFill>
                  <a:schemeClr val="tx2"/>
                </a:solidFill>
                <a:latin typeface="ＭＳ Ｐゴシック" pitchFamily="-108" charset="-128"/>
              </a:rPr>
              <a:t>　</a:t>
            </a:r>
            <a:r>
              <a:rPr lang="ja-JP" altLang="en-US" sz="1600" dirty="0">
                <a:solidFill>
                  <a:schemeClr val="tx2"/>
                </a:solidFill>
              </a:rPr>
              <a:t> </a:t>
            </a:r>
            <a:endParaRPr lang="ja-JP" altLang="en-US" sz="1600" dirty="0">
              <a:solidFill>
                <a:schemeClr val="tx2"/>
              </a:solidFill>
              <a:latin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15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46075" y="287338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ja-JP" altLang="en-US" sz="2800">
                <a:solidFill>
                  <a:srgbClr val="FFFF00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日本の人口構成</a:t>
            </a:r>
            <a:endParaRPr lang="en-US" altLang="ja-JP" sz="2800">
              <a:solidFill>
                <a:srgbClr val="FFFF00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177800" y="4325938"/>
            <a:ext cx="89662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buClr>
                <a:srgbClr val="FF6600"/>
              </a:buClr>
              <a:buSzPct val="75000"/>
              <a:buFont typeface="Wingdings" pitchFamily="-110" charset="2"/>
              <a:buChar char="n"/>
            </a:pPr>
            <a:r>
              <a:rPr lang="en-US" altLang="ja-JP" sz="200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ja-JP" altLang="en-US" sz="200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日本は急速に高齢化している。</a:t>
            </a:r>
            <a:endParaRPr lang="en-US" altLang="ja-JP" sz="2000">
              <a:solidFill>
                <a:srgbClr val="FFFFFF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75000"/>
              <a:buFont typeface="Wingdings" pitchFamily="-110" charset="2"/>
              <a:buChar char="n"/>
            </a:pPr>
            <a:r>
              <a:rPr lang="en-US" altLang="ja-JP" sz="200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ja-JP" altLang="en-US" sz="200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高齢者はがんになりやすい。</a:t>
            </a:r>
            <a:endParaRPr lang="en-US" altLang="ja-JP" sz="2000">
              <a:solidFill>
                <a:srgbClr val="FFFFFF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75000"/>
              <a:buFont typeface="Wingdings" pitchFamily="-110" charset="2"/>
              <a:buChar char="n"/>
            </a:pPr>
            <a:r>
              <a:rPr lang="en-US" altLang="ja-JP" sz="200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ja-JP" altLang="en-US" sz="200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よって、年齢調整死亡率では、減少しているのに、実数では増加している。</a:t>
            </a:r>
            <a:endParaRPr lang="en-US" altLang="ja-JP" sz="2000">
              <a:solidFill>
                <a:srgbClr val="FFFFFF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lnSpc>
                <a:spcPct val="110000"/>
              </a:lnSpc>
              <a:buClr>
                <a:srgbClr val="FF6600"/>
              </a:buClr>
              <a:buSzPct val="75000"/>
              <a:buFont typeface="Wingdings" pitchFamily="-110" charset="2"/>
              <a:buChar char="n"/>
            </a:pPr>
            <a:endParaRPr lang="en-US" altLang="ja-JP" sz="2000">
              <a:solidFill>
                <a:srgbClr val="FFFFFF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1159698"/>
            <a:ext cx="4339231" cy="27138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800" y="1167606"/>
            <a:ext cx="4140200" cy="2711763"/>
          </a:xfrm>
          <a:prstGeom prst="rect">
            <a:avLst/>
          </a:prstGeom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86089"/>
              </p:ext>
            </p:extLst>
          </p:nvPr>
        </p:nvGraphicFramePr>
        <p:xfrm>
          <a:off x="2025650" y="1454150"/>
          <a:ext cx="895350" cy="577850"/>
        </p:xfrm>
        <a:graphic>
          <a:graphicData uri="http://schemas.openxmlformats.org/drawingml/2006/table">
            <a:tbl>
              <a:tblPr/>
              <a:tblGrid>
                <a:gridCol w="895350"/>
              </a:tblGrid>
              <a:tr h="57785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07870"/>
              </p:ext>
            </p:extLst>
          </p:nvPr>
        </p:nvGraphicFramePr>
        <p:xfrm>
          <a:off x="5884333" y="1452033"/>
          <a:ext cx="1930400" cy="577850"/>
        </p:xfrm>
        <a:graphic>
          <a:graphicData uri="http://schemas.openxmlformats.org/drawingml/2006/table">
            <a:tbl>
              <a:tblPr/>
              <a:tblGrid>
                <a:gridCol w="1930400"/>
              </a:tblGrid>
              <a:tr h="57785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277100" y="3949700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FF00"/>
                </a:solidFill>
                <a:latin typeface="+mj-lt"/>
              </a:rPr>
              <a:t>丙午</a:t>
            </a:r>
            <a:r>
              <a:rPr kumimoji="1" lang="en-US" altLang="ja-JP" sz="1200" dirty="0" smtClean="0">
                <a:solidFill>
                  <a:srgbClr val="FFFF00"/>
                </a:solidFill>
                <a:latin typeface="+mj-lt"/>
              </a:rPr>
              <a:t> – 1906, 1966</a:t>
            </a:r>
            <a:endParaRPr kumimoji="1" lang="ja-JP" altLang="en-US" sz="1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699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7708" y="2576176"/>
            <a:ext cx="705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76554" y="724031"/>
            <a:ext cx="8715375" cy="5883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9pPr>
          </a:lstStyle>
          <a:p>
            <a:pPr algn="ctr" eaLnBrk="1" hangingPunct="1"/>
            <a:r>
              <a:rPr lang="ja-JP" altLang="en-US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アスベストによる悪性腫瘍</a:t>
            </a:r>
            <a:r>
              <a:rPr lang="en-US" altLang="ja-JP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–</a:t>
            </a:r>
            <a:r>
              <a:rPr lang="ja-JP" altLang="en-US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肺癌と悪性中皮腫</a:t>
            </a:r>
            <a:endParaRPr lang="en-US" altLang="ja-JP" sz="2800" dirty="0" smtClean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1509" y="1873466"/>
            <a:ext cx="7384291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職業曝露者では、肺癌：中皮腫＝２：１　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〜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　３：２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年間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2000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例程度の、アスベスト肺癌が発生していると推定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アスベスト肺癌があまり知られていない理由：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(1) 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中皮腫は、そのほぼ全てが、アスベストが原因である。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(2) 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肺癌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の発癌因子が多様であること</a:t>
            </a:r>
            <a:endParaRPr lang="en-US" altLang="ja-JP" sz="20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「アスベスト肺癌」といっても、通常は喫煙との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combined effect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で生じている。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82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7708" y="2576176"/>
            <a:ext cx="705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59621" y="436164"/>
            <a:ext cx="8715375" cy="5883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9pPr>
          </a:lstStyle>
          <a:p>
            <a:pPr algn="ctr" eaLnBrk="1" hangingPunct="1"/>
            <a:r>
              <a:rPr lang="ja-JP" altLang="en-US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癌の原因と遺伝子変異</a:t>
            </a:r>
            <a:endParaRPr lang="en-US" altLang="ja-JP" sz="2800" dirty="0" smtClean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4510" y="1153800"/>
            <a:ext cx="8010823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rgbClr val="00FFFF"/>
                </a:solidFill>
                <a:latin typeface="+mn-lt"/>
              </a:rPr>
              <a:t>肝細胞癌の原因と遺伝子変異</a:t>
            </a:r>
            <a:endParaRPr lang="en-US" altLang="ja-JP" sz="2000" dirty="0" smtClean="0">
              <a:solidFill>
                <a:srgbClr val="00FFFF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肝細胞癌の原因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  <a:sym typeface="Wingdings"/>
              </a:rPr>
              <a:t>　</a:t>
            </a:r>
            <a:endParaRPr lang="en-US" altLang="ja-JP" sz="2000" dirty="0" smtClean="0">
              <a:solidFill>
                <a:schemeClr val="tx2"/>
              </a:solidFill>
              <a:latin typeface="+mn-lt"/>
              <a:sym typeface="Wingdings"/>
            </a:endParaRP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  <a:sym typeface="Wingdings"/>
              </a:rPr>
              <a:t>　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  <a:sym typeface="Wingdings"/>
              </a:rPr>
              <a:t>(1) HBV, HCV, (2) 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  <a:sym typeface="Wingdings"/>
              </a:rPr>
              <a:t>アルコール性肝障害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  <a:sym typeface="Wingdings"/>
              </a:rPr>
              <a:t>, </a:t>
            </a: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  <a:sym typeface="Wingdings"/>
              </a:rPr>
              <a:t>　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  <a:sym typeface="Wingdings"/>
              </a:rPr>
              <a:t>(3) 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  <a:sym typeface="Wingdings"/>
              </a:rPr>
              <a:t>メタボリック症候群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  <a:sym typeface="Wingdings"/>
              </a:rPr>
              <a:t>, (4) 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  <a:sym typeface="Wingdings"/>
              </a:rPr>
              <a:t>カビ関連発癌物質</a:t>
            </a:r>
            <a:endParaRPr lang="en-US" altLang="ja-JP" sz="2000" dirty="0" smtClean="0">
              <a:solidFill>
                <a:schemeClr val="tx2"/>
              </a:solidFill>
              <a:latin typeface="+mn-lt"/>
              <a:sym typeface="Wingdings"/>
            </a:endParaRPr>
          </a:p>
          <a:p>
            <a:pPr marL="355600">
              <a:lnSpc>
                <a:spcPct val="120000"/>
              </a:lnSpc>
            </a:pP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青カビが産生するアフラトキシンによる肝細胞癌では、癌抑制遺伝子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TP53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のコドン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249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に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R249S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という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変異あり（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Hsu et al. Nature 1991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）。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rgbClr val="00FFFF"/>
                </a:solidFill>
                <a:latin typeface="+mn-lt"/>
              </a:rPr>
              <a:t>肺癌の原因と遺伝子変異</a:t>
            </a:r>
            <a:endParaRPr lang="en-US" altLang="ja-JP" sz="2000" dirty="0" smtClean="0">
              <a:solidFill>
                <a:srgbClr val="00FFFF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タバコ発癌物質では：　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transversion (G/T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など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放射線による肺癌（</a:t>
            </a:r>
            <a:r>
              <a:rPr lang="en-US" altLang="ja-JP" sz="2000" dirty="0" err="1" smtClean="0">
                <a:solidFill>
                  <a:schemeClr val="tx2"/>
                </a:solidFill>
                <a:latin typeface="+mn-lt"/>
              </a:rPr>
              <a:t>Takeshima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 et al. Lancet 1993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）：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627063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非被爆・喫煙者による肺癌では、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G/T transversion</a:t>
            </a:r>
          </a:p>
          <a:p>
            <a:pPr marL="627063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被爆・非喫煙者の肺癌では、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C/T transition</a:t>
            </a: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放射性ガス</a:t>
            </a:r>
            <a:r>
              <a:rPr lang="en-US" altLang="ja-JP" sz="2000" dirty="0" err="1" smtClean="0">
                <a:solidFill>
                  <a:schemeClr val="tx2"/>
                </a:solidFill>
                <a:latin typeface="+mn-lt"/>
              </a:rPr>
              <a:t>Rn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への被曝：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TP53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遺伝子の特定コドンの変異（</a:t>
            </a:r>
            <a:r>
              <a:rPr lang="en-US" altLang="ja-JP" sz="2000" dirty="0" err="1" smtClean="0">
                <a:solidFill>
                  <a:schemeClr val="tx2"/>
                </a:solidFill>
                <a:latin typeface="+mn-lt"/>
              </a:rPr>
              <a:t>Hei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 et al. Lancet 1994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）。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0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7708" y="2576176"/>
            <a:ext cx="705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159621" y="436164"/>
            <a:ext cx="8715375" cy="58830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9pPr>
          </a:lstStyle>
          <a:p>
            <a:pPr algn="ctr" eaLnBrk="1" hangingPunct="1"/>
            <a:r>
              <a:rPr lang="ja-JP" altLang="en-US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アスベスト曝露に特徴的な遺伝子変異はないか</a:t>
            </a:r>
            <a:r>
              <a:rPr lang="en-US" altLang="ja-JP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?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8977" y="1001400"/>
            <a:ext cx="8239423" cy="562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rgbClr val="00FFFF"/>
                </a:solidFill>
                <a:latin typeface="+mn-lt"/>
              </a:rPr>
              <a:t>対象：</a:t>
            </a:r>
            <a:endParaRPr lang="en-US" altLang="ja-JP" sz="2000" dirty="0" smtClean="0">
              <a:solidFill>
                <a:srgbClr val="00FFFF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90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年代の肺腺癌手術例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132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例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rgbClr val="00FFFF"/>
                </a:solidFill>
                <a:latin typeface="+mn-lt"/>
              </a:rPr>
              <a:t>方法：</a:t>
            </a:r>
            <a:endParaRPr lang="en-US" altLang="ja-JP" sz="2000" dirty="0" smtClean="0">
              <a:solidFill>
                <a:srgbClr val="00FFFF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光学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顕微鏡と低温灰化法を用い、組織学的に腺癌の分化度を判定し、アスベスト小体を計測した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。新鮮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凍結材料を用いて、全染色体腕の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loss 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of heterozygosity (LOH)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と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TP53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変異を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検索。（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LOH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頻度は、染色体異常で検出されるような大きな遺伝子変化に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相当。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FAL value (fractional allelic loss value= [number of chromosome arms with LOH] / [number of informative arms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]</a:t>
            </a: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2000" dirty="0" smtClean="0">
                <a:solidFill>
                  <a:srgbClr val="00FFFF"/>
                </a:solidFill>
                <a:latin typeface="+mn-lt"/>
              </a:rPr>
              <a:t>結果の群別：</a:t>
            </a:r>
            <a:endParaRPr lang="en-US" altLang="ja-JP" sz="2000" dirty="0" smtClean="0">
              <a:solidFill>
                <a:srgbClr val="00FFFF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アスベスト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小体数（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AB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）と累積喫煙量（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CS, pack-year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）との混合曝露状況と比較した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。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AB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は、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AB=0, 0&lt;AB&lt;1000, 1000≤AB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の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3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区分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、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en-US" altLang="ja-JP" sz="2000" dirty="0" smtClean="0">
                <a:solidFill>
                  <a:schemeClr val="tx2"/>
                </a:solidFill>
                <a:latin typeface="+mn-lt"/>
              </a:rPr>
              <a:t>CS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は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CS=0, 0&lt;CS&lt;25, 25≤CS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の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3</a:t>
            </a: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区分、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  <a:p>
            <a:pPr marL="355600">
              <a:lnSpc>
                <a:spcPct val="120000"/>
              </a:lnSpc>
            </a:pPr>
            <a:r>
              <a:rPr lang="ja-JP" altLang="en-US" sz="2000" dirty="0" smtClean="0">
                <a:solidFill>
                  <a:schemeClr val="tx2"/>
                </a:solidFill>
                <a:latin typeface="+mn-lt"/>
              </a:rPr>
              <a:t>全症例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を</a:t>
            </a:r>
            <a:r>
              <a:rPr lang="en-US" altLang="ja-JP" sz="2000" dirty="0">
                <a:solidFill>
                  <a:schemeClr val="tx2"/>
                </a:solidFill>
                <a:latin typeface="+mn-lt"/>
              </a:rPr>
              <a:t>9</a:t>
            </a:r>
            <a:r>
              <a:rPr lang="ja-JP" altLang="en-US" sz="2000" dirty="0">
                <a:solidFill>
                  <a:schemeClr val="tx2"/>
                </a:solidFill>
                <a:latin typeface="+mn-lt"/>
              </a:rPr>
              <a:t>群に分けた。 </a:t>
            </a:r>
            <a:endParaRPr lang="en-US" altLang="ja-JP" sz="20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990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331" y="4574332"/>
            <a:ext cx="88392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ja-JP" altLang="ja-JP" sz="1600" dirty="0">
                <a:solidFill>
                  <a:srgbClr val="FFFFFF"/>
                </a:solidFill>
              </a:rPr>
              <a:t>喫煙量が増加すると、アスベスト沈着量の多寡にかかわらず、</a:t>
            </a:r>
            <a:r>
              <a:rPr lang="en-US" altLang="ja-JP" sz="1600" dirty="0">
                <a:solidFill>
                  <a:srgbClr val="FFFFFF"/>
                </a:solidFill>
              </a:rPr>
              <a:t>LOH</a:t>
            </a:r>
            <a:r>
              <a:rPr lang="ja-JP" altLang="ja-JP" sz="1600" dirty="0">
                <a:solidFill>
                  <a:srgbClr val="FFFFFF"/>
                </a:solidFill>
              </a:rPr>
              <a:t>頻度が</a:t>
            </a:r>
            <a:r>
              <a:rPr lang="ja-JP" altLang="ja-JP" sz="1600" dirty="0" smtClean="0">
                <a:solidFill>
                  <a:srgbClr val="FFFFFF"/>
                </a:solidFill>
              </a:rPr>
              <a:t>増加。</a:t>
            </a:r>
            <a:endParaRPr lang="en-US" altLang="ja-JP" sz="16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ja-JP" altLang="ja-JP" sz="1600" dirty="0" smtClean="0">
                <a:solidFill>
                  <a:srgbClr val="FFFFFF"/>
                </a:solidFill>
              </a:rPr>
              <a:t>アスベスト</a:t>
            </a:r>
            <a:r>
              <a:rPr lang="ja-JP" altLang="ja-JP" sz="1600" dirty="0">
                <a:solidFill>
                  <a:srgbClr val="FFFFFF"/>
                </a:solidFill>
              </a:rPr>
              <a:t>沈着が高度になると、</a:t>
            </a:r>
            <a:r>
              <a:rPr lang="en-US" altLang="ja-JP" sz="1600" dirty="0">
                <a:solidFill>
                  <a:srgbClr val="FFFFFF"/>
                </a:solidFill>
              </a:rPr>
              <a:t>LOH</a:t>
            </a:r>
            <a:r>
              <a:rPr lang="ja-JP" altLang="ja-JP" sz="1600" dirty="0">
                <a:solidFill>
                  <a:srgbClr val="FFFFFF"/>
                </a:solidFill>
              </a:rPr>
              <a:t>頻度の増加も顕著</a:t>
            </a:r>
            <a:r>
              <a:rPr lang="ja-JP" altLang="ja-JP" sz="1600" dirty="0" smtClean="0">
                <a:solidFill>
                  <a:srgbClr val="FFFFFF"/>
                </a:solidFill>
              </a:rPr>
              <a:t>に</a:t>
            </a:r>
            <a:r>
              <a:rPr lang="ja-JP" altLang="en-US" sz="1600" dirty="0" smtClean="0">
                <a:solidFill>
                  <a:srgbClr val="FFFFFF"/>
                </a:solidFill>
              </a:rPr>
              <a:t>。</a:t>
            </a:r>
            <a:r>
              <a:rPr lang="en-US" altLang="ja-JP" sz="1600" dirty="0" smtClean="0">
                <a:solidFill>
                  <a:srgbClr val="FFFFFF"/>
                </a:solidFill>
              </a:rPr>
              <a:t>→</a:t>
            </a:r>
            <a:r>
              <a:rPr lang="ja-JP" altLang="en-US" sz="1600" dirty="0" smtClean="0">
                <a:solidFill>
                  <a:srgbClr val="FFFFFF"/>
                </a:solidFill>
              </a:rPr>
              <a:t>　</a:t>
            </a:r>
            <a:r>
              <a:rPr lang="ja-JP" altLang="ja-JP" sz="1600" dirty="0" smtClean="0">
                <a:solidFill>
                  <a:srgbClr val="FFFFFF"/>
                </a:solidFill>
              </a:rPr>
              <a:t>喫煙</a:t>
            </a:r>
            <a:r>
              <a:rPr lang="ja-JP" altLang="ja-JP" sz="1600" dirty="0">
                <a:solidFill>
                  <a:srgbClr val="FFFFFF"/>
                </a:solidFill>
              </a:rPr>
              <a:t>とアスベスト曝露との共同</a:t>
            </a:r>
            <a:r>
              <a:rPr lang="ja-JP" altLang="ja-JP" sz="1600" dirty="0" smtClean="0">
                <a:solidFill>
                  <a:srgbClr val="FFFFFF"/>
                </a:solidFill>
              </a:rPr>
              <a:t>作用。</a:t>
            </a:r>
            <a:endParaRPr lang="en-US" altLang="ja-JP" sz="16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ja-JP" altLang="ja-JP" sz="1600" dirty="0" smtClean="0">
                <a:solidFill>
                  <a:srgbClr val="FFFFFF"/>
                </a:solidFill>
              </a:rPr>
              <a:t>非喫煙者</a:t>
            </a:r>
            <a:r>
              <a:rPr lang="ja-JP" altLang="ja-JP" sz="1600" dirty="0">
                <a:solidFill>
                  <a:srgbClr val="FFFFFF"/>
                </a:solidFill>
              </a:rPr>
              <a:t>では、アスベスト沈着量が増加しても</a:t>
            </a:r>
            <a:r>
              <a:rPr lang="en-US" altLang="ja-JP" sz="1600" dirty="0">
                <a:solidFill>
                  <a:srgbClr val="FFFFFF"/>
                </a:solidFill>
              </a:rPr>
              <a:t>LOH</a:t>
            </a:r>
            <a:r>
              <a:rPr lang="ja-JP" altLang="ja-JP" sz="1600" dirty="0">
                <a:solidFill>
                  <a:srgbClr val="FFFFFF"/>
                </a:solidFill>
              </a:rPr>
              <a:t>頻度の増加はない</a:t>
            </a:r>
            <a:r>
              <a:rPr lang="ja-JP" altLang="ja-JP" sz="1600" dirty="0" smtClean="0">
                <a:solidFill>
                  <a:srgbClr val="FFFFFF"/>
                </a:solidFill>
              </a:rPr>
              <a:t>。</a:t>
            </a:r>
            <a:endParaRPr lang="en-US" altLang="ja-JP" sz="16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ja-JP" altLang="ja-JP" sz="1600" dirty="0" smtClean="0">
                <a:solidFill>
                  <a:srgbClr val="FFFFFF"/>
                </a:solidFill>
              </a:rPr>
              <a:t>喫煙者</a:t>
            </a:r>
            <a:r>
              <a:rPr lang="ja-JP" altLang="ja-JP" sz="1600" dirty="0">
                <a:solidFill>
                  <a:srgbClr val="FFFFFF"/>
                </a:solidFill>
              </a:rPr>
              <a:t>では、アスベスト沈着量の増加と共に、</a:t>
            </a:r>
            <a:r>
              <a:rPr lang="en-US" altLang="ja-JP" sz="1600" dirty="0">
                <a:solidFill>
                  <a:srgbClr val="FFFFFF"/>
                </a:solidFill>
              </a:rPr>
              <a:t>LOH</a:t>
            </a:r>
            <a:r>
              <a:rPr lang="ja-JP" altLang="ja-JP" sz="1600" dirty="0">
                <a:solidFill>
                  <a:srgbClr val="FFFFFF"/>
                </a:solidFill>
              </a:rPr>
              <a:t>頻度が増加した。特に</a:t>
            </a:r>
            <a:r>
              <a:rPr lang="en-US" altLang="ja-JP" sz="1600" dirty="0">
                <a:solidFill>
                  <a:srgbClr val="FFFFFF"/>
                </a:solidFill>
              </a:rPr>
              <a:t>25≤CS</a:t>
            </a:r>
            <a:r>
              <a:rPr lang="ja-JP" altLang="ja-JP" sz="1600" dirty="0">
                <a:solidFill>
                  <a:srgbClr val="FFFFFF"/>
                </a:solidFill>
              </a:rPr>
              <a:t>の重喫煙者では、</a:t>
            </a:r>
            <a:r>
              <a:rPr lang="en-US" altLang="ja-JP" sz="1600" dirty="0">
                <a:solidFill>
                  <a:srgbClr val="FFFFFF"/>
                </a:solidFill>
              </a:rPr>
              <a:t>AB=0</a:t>
            </a:r>
            <a:r>
              <a:rPr lang="ja-JP" altLang="ja-JP" sz="1600" dirty="0">
                <a:solidFill>
                  <a:srgbClr val="FFFFFF"/>
                </a:solidFill>
              </a:rPr>
              <a:t>群と比較して顕著に増加していた</a:t>
            </a:r>
            <a:r>
              <a:rPr lang="ja-JP" altLang="ja-JP" sz="1600" dirty="0" smtClean="0">
                <a:solidFill>
                  <a:srgbClr val="FFFFFF"/>
                </a:solidFill>
              </a:rPr>
              <a:t>。</a:t>
            </a:r>
            <a:endParaRPr lang="en-US" altLang="ja-JP" sz="1600" dirty="0" smtClean="0">
              <a:solidFill>
                <a:srgbClr val="FFFFFF"/>
              </a:solidFill>
            </a:endParaRPr>
          </a:p>
          <a:p>
            <a:r>
              <a:rPr lang="en-US" altLang="ja-JP" sz="1600" dirty="0" smtClean="0">
                <a:solidFill>
                  <a:srgbClr val="FFFFFF"/>
                </a:solidFill>
              </a:rPr>
              <a:t>→</a:t>
            </a:r>
            <a:r>
              <a:rPr lang="ja-JP" altLang="ja-JP" sz="1600" dirty="0" smtClean="0">
                <a:solidFill>
                  <a:srgbClr val="00FFFF"/>
                </a:solidFill>
              </a:rPr>
              <a:t>アスベスト</a:t>
            </a:r>
            <a:r>
              <a:rPr lang="ja-JP" altLang="ja-JP" sz="1600" dirty="0">
                <a:solidFill>
                  <a:srgbClr val="00FFFF"/>
                </a:solidFill>
              </a:rPr>
              <a:t>曝露単独では</a:t>
            </a:r>
            <a:r>
              <a:rPr lang="en-US" altLang="ja-JP" sz="1600" dirty="0">
                <a:solidFill>
                  <a:srgbClr val="00FFFF"/>
                </a:solidFill>
              </a:rPr>
              <a:t>LOH</a:t>
            </a:r>
            <a:r>
              <a:rPr lang="ja-JP" altLang="ja-JP" sz="1600" dirty="0">
                <a:solidFill>
                  <a:srgbClr val="00FFFF"/>
                </a:solidFill>
              </a:rPr>
              <a:t>頻度は増加しないが、喫煙との共同作用により、増加</a:t>
            </a:r>
            <a:r>
              <a:rPr lang="ja-JP" altLang="ja-JP" sz="1600" dirty="0" smtClean="0">
                <a:solidFill>
                  <a:srgbClr val="00FFFF"/>
                </a:solidFill>
              </a:rPr>
              <a:t>する。</a:t>
            </a:r>
            <a:endParaRPr lang="en-US" altLang="ja-JP" sz="1600" dirty="0" smtClean="0">
              <a:solidFill>
                <a:srgbClr val="00FFFF"/>
              </a:solidFill>
            </a:endParaRPr>
          </a:p>
          <a:p>
            <a:r>
              <a:rPr lang="en-US" altLang="ja-JP" sz="1600" dirty="0" smtClean="0">
                <a:solidFill>
                  <a:srgbClr val="FFFFFF"/>
                </a:solidFill>
              </a:rPr>
              <a:t>→</a:t>
            </a:r>
            <a:r>
              <a:rPr lang="ja-JP" altLang="ja-JP" sz="1600" dirty="0" smtClean="0">
                <a:solidFill>
                  <a:srgbClr val="FFFFFF"/>
                </a:solidFill>
              </a:rPr>
              <a:t>アスベスト</a:t>
            </a:r>
            <a:r>
              <a:rPr lang="ja-JP" altLang="ja-JP" sz="1600" dirty="0">
                <a:solidFill>
                  <a:srgbClr val="FFFFFF"/>
                </a:solidFill>
              </a:rPr>
              <a:t>は直接的にゲノムに</a:t>
            </a:r>
            <a:r>
              <a:rPr lang="en-US" altLang="ja-JP" sz="1600" dirty="0">
                <a:solidFill>
                  <a:srgbClr val="FFFFFF"/>
                </a:solidFill>
              </a:rPr>
              <a:t>LOH</a:t>
            </a:r>
            <a:r>
              <a:rPr lang="ja-JP" altLang="ja-JP" sz="1600" dirty="0">
                <a:solidFill>
                  <a:srgbClr val="FFFFFF"/>
                </a:solidFill>
              </a:rPr>
              <a:t>を起こす作用はない、と考えられる。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18558" y="309163"/>
            <a:ext cx="8715375" cy="918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肺腺癌における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LOH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の頻度</a:t>
            </a:r>
            <a:r>
              <a:rPr lang="en-US" altLang="ja-JP" sz="24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– 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肺内アスベスト沈着量と喫煙量</a:t>
            </a:r>
            <a:endParaRPr lang="en-US" altLang="ja-JP" sz="2400" dirty="0" smtClean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666634" y="845922"/>
            <a:ext cx="7651481" cy="3848646"/>
            <a:chOff x="700501" y="1209989"/>
            <a:chExt cx="7651481" cy="3848646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1297708" y="2576176"/>
              <a:ext cx="7054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ja-JP" altLang="en-US" dirty="0" smtClean="0">
                <a:solidFill>
                  <a:schemeClr val="tx2"/>
                </a:solidFill>
              </a:endParaRPr>
            </a:p>
          </p:txBody>
        </p:sp>
        <p:graphicFrame>
          <p:nvGraphicFramePr>
            <p:cNvPr id="9" name="グラフ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53229768"/>
                </p:ext>
              </p:extLst>
            </p:nvPr>
          </p:nvGraphicFramePr>
          <p:xfrm>
            <a:off x="700501" y="1209989"/>
            <a:ext cx="7476505" cy="3848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1" name="テキスト ボックス 10"/>
          <p:cNvSpPr txBox="1"/>
          <p:nvPr/>
        </p:nvSpPr>
        <p:spPr>
          <a:xfrm>
            <a:off x="6735769" y="4089400"/>
            <a:ext cx="2408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2"/>
                </a:solidFill>
                <a:latin typeface="+mj-ea"/>
                <a:ea typeface="+mj-ea"/>
              </a:rPr>
              <a:t>Inamura et al. Oncol Rep 2014</a:t>
            </a:r>
            <a:endParaRPr kumimoji="1" lang="ja-JP" altLang="en-US" sz="12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50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97708" y="2576176"/>
            <a:ext cx="705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0" y="309163"/>
            <a:ext cx="9144000" cy="918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肺腺癌における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TP53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遺伝子変異の頻度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– </a:t>
            </a:r>
            <a:r>
              <a:rPr lang="ja-JP" altLang="en-US" sz="20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肺内アスベスト沈着量と喫煙量</a:t>
            </a:r>
            <a:endParaRPr lang="en-US" altLang="ja-JP" sz="2000" dirty="0" smtClean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3932" y="4836800"/>
            <a:ext cx="8813799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アスベスト沈着なし（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AB=0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）、喫煙なし（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CS=0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）の群では、変異頻度は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18%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（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4/22</a:t>
            </a:r>
            <a:r>
              <a:rPr lang="ja-JP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）。</a:t>
            </a:r>
            <a:endParaRPr lang="en-US" altLang="ja-JP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1600" dirty="0" smtClean="0">
                <a:solidFill>
                  <a:srgbClr val="00FFFF"/>
                </a:solidFill>
                <a:latin typeface="+mn-ea"/>
                <a:ea typeface="+mn-ea"/>
              </a:rPr>
              <a:t>喫煙量</a:t>
            </a:r>
            <a:r>
              <a:rPr lang="ja-JP" altLang="en-US" sz="1600" dirty="0">
                <a:solidFill>
                  <a:srgbClr val="00FFFF"/>
                </a:solidFill>
                <a:latin typeface="+mn-ea"/>
                <a:ea typeface="+mn-ea"/>
              </a:rPr>
              <a:t>あるいはアスベスト沈着量が増加するにつれ、</a:t>
            </a:r>
            <a:r>
              <a:rPr lang="en-US" altLang="ja-JP" sz="1600" dirty="0">
                <a:solidFill>
                  <a:srgbClr val="00FFFF"/>
                </a:solidFill>
                <a:latin typeface="+mn-ea"/>
                <a:ea typeface="+mn-ea"/>
              </a:rPr>
              <a:t>TP53</a:t>
            </a:r>
            <a:r>
              <a:rPr lang="ja-JP" altLang="en-US" sz="1600" dirty="0">
                <a:solidFill>
                  <a:srgbClr val="00FFFF"/>
                </a:solidFill>
                <a:latin typeface="+mn-ea"/>
                <a:ea typeface="+mn-ea"/>
              </a:rPr>
              <a:t>変異頻度が</a:t>
            </a:r>
            <a:r>
              <a:rPr lang="ja-JP" altLang="en-US" sz="1600" dirty="0" smtClean="0">
                <a:solidFill>
                  <a:srgbClr val="00FFFF"/>
                </a:solidFill>
                <a:latin typeface="+mn-ea"/>
                <a:ea typeface="+mn-ea"/>
              </a:rPr>
              <a:t>増加。</a:t>
            </a:r>
            <a:endParaRPr lang="en-US" altLang="ja-JP" sz="1600" dirty="0" smtClean="0">
              <a:solidFill>
                <a:srgbClr val="00FFFF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ja-JP" altLang="en-US" sz="1600" dirty="0" smtClean="0">
                <a:solidFill>
                  <a:srgbClr val="00FFFF"/>
                </a:solidFill>
                <a:latin typeface="+mn-ea"/>
                <a:ea typeface="+mn-ea"/>
              </a:rPr>
              <a:t>アスベスト</a:t>
            </a:r>
            <a:r>
              <a:rPr lang="ja-JP" altLang="en-US" sz="1600" dirty="0">
                <a:solidFill>
                  <a:srgbClr val="00FFFF"/>
                </a:solidFill>
                <a:latin typeface="+mn-ea"/>
                <a:ea typeface="+mn-ea"/>
              </a:rPr>
              <a:t>と喫煙の共同作用により、一層、変異頻度は増加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し、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1000≤AB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かつ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25≤CS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の群では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53%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（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9/17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）と、高頻度の変異が認められた。 </a:t>
            </a:r>
            <a:endParaRPr lang="en-US" altLang="ja-JP" sz="1600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8666" y="6194906"/>
            <a:ext cx="7340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（</a:t>
            </a: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9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つの群のうち、喫煙とアスベストが中間の群（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1&lt;CS&lt;25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かつ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1&lt;AB&lt;1000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）は最も変異頻度が高く見えるが、症例数が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3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例であり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、信頼度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が低い。） </a:t>
            </a:r>
            <a:endParaRPr lang="ja-JP" altLang="en-US" sz="14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1382523" y="896640"/>
            <a:ext cx="6473486" cy="3952875"/>
            <a:chOff x="1467190" y="1370774"/>
            <a:chExt cx="6473486" cy="3952875"/>
          </a:xfrm>
        </p:grpSpPr>
        <p:graphicFrame>
          <p:nvGraphicFramePr>
            <p:cNvPr id="14" name="グラフ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8813153"/>
                </p:ext>
              </p:extLst>
            </p:nvPr>
          </p:nvGraphicFramePr>
          <p:xfrm>
            <a:off x="1467190" y="1370774"/>
            <a:ext cx="6267450" cy="3952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テキスト ボックス 3"/>
            <p:cNvSpPr txBox="1">
              <a:spLocks noChangeArrowheads="1"/>
            </p:cNvSpPr>
            <p:nvPr/>
          </p:nvSpPr>
          <p:spPr bwMode="auto">
            <a:xfrm>
              <a:off x="3415772" y="4827059"/>
              <a:ext cx="1649412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400" b="1" dirty="0">
                  <a:solidFill>
                    <a:srgbClr val="FFFFFF"/>
                  </a:solidFill>
                  <a:latin typeface="Calibri" charset="0"/>
                </a:rPr>
                <a:t>アスベスト沈着量</a:t>
              </a:r>
              <a:endParaRPr lang="en-US" altLang="ja-JP" sz="1400" b="1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6" name="テキスト ボックス 4"/>
            <p:cNvSpPr txBox="1">
              <a:spLocks noChangeArrowheads="1"/>
            </p:cNvSpPr>
            <p:nvPr/>
          </p:nvSpPr>
          <p:spPr bwMode="auto">
            <a:xfrm>
              <a:off x="6291264" y="4106334"/>
              <a:ext cx="164941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1400" b="1" dirty="0">
                  <a:solidFill>
                    <a:srgbClr val="FFFFFF"/>
                  </a:solidFill>
                  <a:latin typeface="Calibri" charset="0"/>
                </a:rPr>
                <a:t>累積喫煙量</a:t>
              </a:r>
              <a:endParaRPr lang="en-US" altLang="ja-JP" sz="1400" b="1" dirty="0">
                <a:solidFill>
                  <a:srgbClr val="FFFFFF"/>
                </a:solidFill>
                <a:latin typeface="Calibri" charset="0"/>
              </a:endParaRPr>
            </a:p>
            <a:p>
              <a:pPr algn="ctr"/>
              <a:r>
                <a:rPr lang="en-US" altLang="ja-JP" sz="1400" b="1" dirty="0">
                  <a:solidFill>
                    <a:srgbClr val="FFFFFF"/>
                  </a:solidFill>
                  <a:latin typeface="Calibri" charset="0"/>
                </a:rPr>
                <a:t>(pack-years)</a:t>
              </a: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570133" y="4343400"/>
            <a:ext cx="2408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2"/>
                </a:solidFill>
                <a:latin typeface="+mj-ea"/>
                <a:ea typeface="+mj-ea"/>
              </a:rPr>
              <a:t>Inamura et al. Oncol Rep 2014</a:t>
            </a:r>
            <a:endParaRPr kumimoji="1" lang="ja-JP" altLang="en-US" sz="12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50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8598" y="5429466"/>
            <a:ext cx="8839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ja-JP" altLang="en-US" sz="1600" dirty="0" smtClean="0">
                <a:solidFill>
                  <a:srgbClr val="FFFFFF"/>
                </a:solidFill>
              </a:rPr>
              <a:t>アスベスト曝露のない喫煙者肺癌では、</a:t>
            </a:r>
            <a:r>
              <a:rPr lang="en-US" altLang="ja-JP" sz="1600" dirty="0" smtClean="0">
                <a:solidFill>
                  <a:srgbClr val="FFFFFF"/>
                </a:solidFill>
              </a:rPr>
              <a:t>transversion</a:t>
            </a:r>
            <a:r>
              <a:rPr lang="ja-JP" altLang="en-US" sz="1600" dirty="0" smtClean="0">
                <a:solidFill>
                  <a:srgbClr val="FFFFFF"/>
                </a:solidFill>
              </a:rPr>
              <a:t>が多い。</a:t>
            </a:r>
            <a:endParaRPr lang="en-US" altLang="ja-JP" sz="16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1600" dirty="0" smtClean="0">
                <a:solidFill>
                  <a:srgbClr val="FFFFFF"/>
                </a:solidFill>
              </a:rPr>
              <a:t>非喫煙者でアスベスト曝露があると、</a:t>
            </a:r>
            <a:r>
              <a:rPr lang="en-US" altLang="ja-JP" sz="1600" dirty="0" smtClean="0">
                <a:solidFill>
                  <a:srgbClr val="FFFFFF"/>
                </a:solidFill>
              </a:rPr>
              <a:t>transition</a:t>
            </a:r>
            <a:r>
              <a:rPr lang="ja-JP" altLang="en-US" sz="1600" dirty="0" smtClean="0">
                <a:solidFill>
                  <a:srgbClr val="FFFFFF"/>
                </a:solidFill>
              </a:rPr>
              <a:t>が増加する。</a:t>
            </a:r>
            <a:endParaRPr lang="en-US" altLang="ja-JP" sz="16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ja-JP" altLang="en-US" sz="1600" dirty="0" smtClean="0">
                <a:solidFill>
                  <a:srgbClr val="FFFFFF"/>
                </a:solidFill>
              </a:rPr>
              <a:t>アスベストと喫煙の共同効果により、</a:t>
            </a:r>
            <a:r>
              <a:rPr lang="en-US" altLang="ja-JP" sz="1600" dirty="0" smtClean="0">
                <a:solidFill>
                  <a:srgbClr val="FFFFFF"/>
                </a:solidFill>
              </a:rPr>
              <a:t>transition</a:t>
            </a:r>
            <a:r>
              <a:rPr lang="ja-JP" altLang="en-US" sz="1600" dirty="0" smtClean="0">
                <a:solidFill>
                  <a:srgbClr val="FFFFFF"/>
                </a:solidFill>
              </a:rPr>
              <a:t>が軽度、</a:t>
            </a:r>
            <a:r>
              <a:rPr lang="en-US" altLang="ja-JP" sz="1600" dirty="0" smtClean="0">
                <a:solidFill>
                  <a:srgbClr val="FFFFFF"/>
                </a:solidFill>
              </a:rPr>
              <a:t>transversion</a:t>
            </a:r>
            <a:r>
              <a:rPr lang="ja-JP" altLang="en-US" sz="1600" dirty="0" smtClean="0">
                <a:solidFill>
                  <a:srgbClr val="FFFFFF"/>
                </a:solidFill>
              </a:rPr>
              <a:t>が高度に増加する。</a:t>
            </a:r>
            <a:endParaRPr lang="en-US" altLang="ja-JP" sz="16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18558" y="309163"/>
            <a:ext cx="8715375" cy="91850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変異の種類（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transition, transversion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）とアスベスト曝露、喫煙</a:t>
            </a:r>
            <a:endParaRPr lang="en-US" altLang="ja-JP" sz="2400" dirty="0" smtClean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34" y="1018523"/>
            <a:ext cx="5994400" cy="40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3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44997" y="1060665"/>
            <a:ext cx="43688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ja-JP" altLang="en-US" sz="1400" dirty="0" smtClean="0">
                <a:solidFill>
                  <a:schemeClr val="tx2"/>
                </a:solidFill>
                <a:latin typeface="+mn-ea"/>
                <a:ea typeface="+mn-ea"/>
              </a:rPr>
              <a:t>対象：腺癌</a:t>
            </a: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110</a:t>
            </a:r>
            <a:r>
              <a:rPr lang="ja-JP" altLang="en-US" sz="1400" dirty="0" smtClean="0">
                <a:solidFill>
                  <a:schemeClr val="tx2"/>
                </a:solidFill>
                <a:latin typeface="+mn-ea"/>
                <a:ea typeface="+mn-ea"/>
              </a:rPr>
              <a:t>例。</a:t>
            </a:r>
            <a:endParaRPr lang="en-US" altLang="ja-JP" sz="14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FFPE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材料</a:t>
            </a:r>
            <a:r>
              <a:rPr lang="ja-JP" altLang="en-US" sz="1400" dirty="0" smtClean="0">
                <a:solidFill>
                  <a:schemeClr val="tx2"/>
                </a:solidFill>
                <a:latin typeface="+mn-ea"/>
                <a:ea typeface="+mn-ea"/>
              </a:rPr>
              <a:t>から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、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8µm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に薄切した切片から全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RNA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を抽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出。</a:t>
            </a:r>
            <a:endParaRPr lang="en-US" altLang="ja-JP" sz="14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miRNA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マイクロアレイ</a:t>
            </a: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Agilent 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miRNA Microarray </a:t>
            </a: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V16.0</a:t>
            </a:r>
            <a:r>
              <a:rPr lang="ja-JP" altLang="en-US" sz="1400" dirty="0" smtClean="0">
                <a:solidFill>
                  <a:schemeClr val="tx2"/>
                </a:solidFill>
                <a:latin typeface="+mn-ea"/>
                <a:ea typeface="+mn-ea"/>
              </a:rPr>
              <a:t>（</a:t>
            </a: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1368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個の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miRNA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プローブを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搭載</a:t>
            </a:r>
            <a:r>
              <a:rPr lang="ja-JP" altLang="en-US" sz="1400" dirty="0" smtClean="0">
                <a:solidFill>
                  <a:schemeClr val="tx2"/>
                </a:solidFill>
                <a:latin typeface="+mn-ea"/>
                <a:ea typeface="+mn-ea"/>
              </a:rPr>
              <a:t>）を用いて、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網羅的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miRNA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発現解析を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実施。</a:t>
            </a:r>
            <a:endParaRPr lang="ja-JP" altLang="ja-JP" sz="1400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アスベスト量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のみで全症例を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群に分けて、アスベスト重沈着群、アスベスト軽度群との間、および、全症例を軽喫煙者、重喫煙者の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2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群にわけて、発現に有意差（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p&lt;0.05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）のあるプローブを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Student t-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検定により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抽出。</a:t>
            </a:r>
            <a:endParaRPr lang="en-US" altLang="ja-JP" sz="14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一定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以上の発現のある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miRNA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を対象に、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fold change (FC)&gt;1.5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、すなわち発現が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1.5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倍以上あるいは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2/3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以下（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p&lt;0.05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）の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もの</a:t>
            </a:r>
            <a:r>
              <a:rPr lang="ja-JP" altLang="en-US" sz="1400" dirty="0" smtClean="0">
                <a:solidFill>
                  <a:schemeClr val="tx2"/>
                </a:solidFill>
                <a:latin typeface="+mn-ea"/>
                <a:ea typeface="+mn-ea"/>
              </a:rPr>
              <a:t>を抽出。また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は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、発現に有意差（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p&lt;0.05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）のある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miRNA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を</a:t>
            </a:r>
            <a:r>
              <a:rPr lang="ja-JP" altLang="en-US" sz="1400" dirty="0" smtClean="0">
                <a:solidFill>
                  <a:schemeClr val="tx2"/>
                </a:solidFill>
                <a:latin typeface="+mn-ea"/>
                <a:ea typeface="+mn-ea"/>
              </a:rPr>
              <a:t>抽出。</a:t>
            </a:r>
            <a:endParaRPr lang="en-US" altLang="ja-JP" sz="14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クラスター解析は、</a:t>
            </a: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Self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-</a:t>
            </a:r>
            <a:r>
              <a:rPr lang="en-US" altLang="ja-JP" sz="1400" dirty="0" err="1">
                <a:solidFill>
                  <a:schemeClr val="tx2"/>
                </a:solidFill>
                <a:latin typeface="+mn-ea"/>
                <a:ea typeface="+mn-ea"/>
              </a:rPr>
              <a:t>Orginazing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 Map (SOM)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法あるいは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Hierarchical Combined </a:t>
            </a: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Tree</a:t>
            </a:r>
            <a:r>
              <a:rPr lang="ja-JP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。</a:t>
            </a:r>
            <a:endParaRPr lang="ja-JP" altLang="ja-JP" sz="1400" dirty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同様の解析を、アスベスト・喫煙の曝露程度により群別した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群（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a-d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） にも適応した。喫煙の閾値は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SI=400, 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アスベストの閾値は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AB</a:t>
            </a:r>
            <a:r>
              <a:rPr lang="en-US" altLang="ja-JP" sz="1400" dirty="0" smtClean="0">
                <a:solidFill>
                  <a:schemeClr val="tx2"/>
                </a:solidFill>
                <a:latin typeface="+mn-ea"/>
                <a:ea typeface="+mn-ea"/>
              </a:rPr>
              <a:t>=5000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とした。</a:t>
            </a:r>
          </a:p>
          <a:p>
            <a:pPr marL="285750" lvl="0" indent="-285750">
              <a:buFont typeface="Arial"/>
              <a:buChar char="•"/>
            </a:pP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解析には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Agilent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社の</a:t>
            </a:r>
            <a:r>
              <a:rPr lang="en-US" altLang="ja-JP" sz="1400" dirty="0">
                <a:solidFill>
                  <a:schemeClr val="tx2"/>
                </a:solidFill>
                <a:latin typeface="+mn-ea"/>
                <a:ea typeface="+mn-ea"/>
              </a:rPr>
              <a:t>GeneSpring Ver.12.6</a:t>
            </a:r>
            <a:r>
              <a:rPr lang="ja-JP" altLang="ja-JP" sz="1400" dirty="0">
                <a:solidFill>
                  <a:schemeClr val="tx2"/>
                </a:solidFill>
                <a:latin typeface="+mn-ea"/>
                <a:ea typeface="+mn-ea"/>
              </a:rPr>
              <a:t>を使用した。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461933" y="165231"/>
            <a:ext cx="4538133" cy="5205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アスベスト曝露による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miRNA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発現の変化</a:t>
            </a:r>
            <a:endParaRPr lang="en-US" altLang="ja-JP" sz="2400" dirty="0" smtClean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0732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39333" y="575734"/>
            <a:ext cx="2531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  <a:ea typeface="+mn-ea"/>
              </a:rPr>
              <a:t>SOM (self organizing map)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2867" y="375073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solidFill>
                  <a:srgbClr val="000066"/>
                </a:solidFill>
                <a:latin typeface="+mn-ea"/>
                <a:ea typeface="+mn-ea"/>
              </a:rPr>
              <a:t>階層クラスター解析</a:t>
            </a:r>
            <a:endParaRPr kumimoji="1" lang="ja-JP" altLang="en-US" sz="1200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58734" y="5952067"/>
            <a:ext cx="4332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発現変動している全ての</a:t>
            </a:r>
            <a:r>
              <a:rPr kumimoji="1" lang="en-US" altLang="ja-JP" sz="1400" dirty="0" smtClean="0">
                <a:solidFill>
                  <a:srgbClr val="FFFFFF"/>
                </a:solidFill>
              </a:rPr>
              <a:t>miRNA</a:t>
            </a:r>
            <a:r>
              <a:rPr kumimoji="1" lang="ja-JP" altLang="en-US" sz="1400" dirty="0" smtClean="0">
                <a:solidFill>
                  <a:srgbClr val="FFFFFF"/>
                </a:solidFill>
              </a:rPr>
              <a:t>を用いたクラスタリング</a:t>
            </a:r>
            <a:endParaRPr kumimoji="1" lang="en-US" altLang="ja-JP" sz="1400" dirty="0" smtClean="0">
              <a:solidFill>
                <a:srgbClr val="FFFFFF"/>
              </a:solidFill>
            </a:endParaRPr>
          </a:p>
          <a:p>
            <a:r>
              <a:rPr lang="en-US" altLang="ja-JP" sz="1400" dirty="0" smtClean="0">
                <a:solidFill>
                  <a:srgbClr val="FFFFFF"/>
                </a:solidFill>
              </a:rPr>
              <a:t>→</a:t>
            </a:r>
            <a:r>
              <a:rPr lang="ja-JP" altLang="en-US" sz="1400" dirty="0" smtClean="0">
                <a:solidFill>
                  <a:srgbClr val="FFFFFF"/>
                </a:solidFill>
              </a:rPr>
              <a:t>高度曝露群はほぼ、一つの群に入っている。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89400" y="6550223"/>
            <a:ext cx="2021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FFFF"/>
                </a:solidFill>
                <a:latin typeface="+mn-ea"/>
                <a:ea typeface="+mn-ea"/>
              </a:rPr>
              <a:t>マハムット ヤセンら（未発表）</a:t>
            </a:r>
            <a:endParaRPr kumimoji="1" lang="ja-JP" altLang="en-US" sz="12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63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09067" y="1289266"/>
            <a:ext cx="3843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AB≧5000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の症例を特徴づける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miRNA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を抽出するために</a:t>
            </a:r>
            <a:r>
              <a:rPr lang="ja-JP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</a:t>
            </a:r>
            <a:r>
              <a:rPr lang="en-US" altLang="ja-JP" sz="1600" dirty="0" smtClean="0">
                <a:solidFill>
                  <a:schemeClr val="tx2"/>
                </a:solidFill>
                <a:latin typeface="+mn-ea"/>
                <a:ea typeface="+mn-ea"/>
              </a:rPr>
              <a:t>p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&lt;0.05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、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FC&gt;2.0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の条件で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85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個の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miRNA (has-</a:t>
            </a:r>
            <a:r>
              <a:rPr lang="en-US" altLang="ja-JP" sz="1600" dirty="0" err="1">
                <a:solidFill>
                  <a:schemeClr val="tx2"/>
                </a:solidFill>
                <a:latin typeface="+mn-ea"/>
                <a:ea typeface="+mn-ea"/>
              </a:rPr>
              <a:t>miR</a:t>
            </a:r>
            <a:r>
              <a:rPr lang="en-US" altLang="ja-JP" sz="1600" dirty="0" smtClean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r>
              <a:rPr lang="ja-JP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を抽出した。</a:t>
            </a:r>
            <a:endParaRPr lang="en-US" altLang="ja-JP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endParaRPr lang="en-US" altLang="ja-JP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r>
              <a:rPr lang="en-US" altLang="ja-JP" sz="1600" dirty="0" smtClean="0">
                <a:solidFill>
                  <a:schemeClr val="tx2"/>
                </a:solidFill>
                <a:latin typeface="+mn-ea"/>
                <a:ea typeface="+mn-ea"/>
              </a:rPr>
              <a:t>AB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≧5000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の群で発現上昇していた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miRNA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は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41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個、発現減少していた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miRNA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は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44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個であった。ヒト関連でない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6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個も加えた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91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個の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miRNA (has-</a:t>
            </a:r>
            <a:r>
              <a:rPr lang="en-US" altLang="ja-JP" sz="1600" dirty="0" err="1">
                <a:solidFill>
                  <a:schemeClr val="tx2"/>
                </a:solidFill>
                <a:latin typeface="+mn-ea"/>
                <a:ea typeface="+mn-ea"/>
              </a:rPr>
              <a:t>miR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及びその他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を</a:t>
            </a:r>
            <a:r>
              <a:rPr lang="ja-JP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用いてクラスタリングを施行。</a:t>
            </a:r>
            <a:endParaRPr lang="en-US" altLang="ja-JP" sz="1600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285750" lvl="0" indent="-285750">
              <a:buFont typeface="Arial"/>
              <a:buChar char="•"/>
            </a:pPr>
            <a:r>
              <a:rPr lang="en-US" altLang="ja-JP" sz="1600" dirty="0" smtClean="0">
                <a:solidFill>
                  <a:schemeClr val="tx2"/>
                </a:solidFill>
                <a:latin typeface="+mn-ea"/>
                <a:ea typeface="+mn-ea"/>
              </a:rPr>
              <a:t>SOM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、</a:t>
            </a:r>
            <a:r>
              <a:rPr lang="en-US" altLang="ja-JP" sz="1600" dirty="0">
                <a:solidFill>
                  <a:schemeClr val="tx2"/>
                </a:solidFill>
                <a:latin typeface="+mn-ea"/>
                <a:ea typeface="+mn-ea"/>
              </a:rPr>
              <a:t>Hierarchical Combined Tree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による階層クラスタリングを行った</a:t>
            </a:r>
            <a:r>
              <a:rPr lang="ja-JP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結果、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どちらのクラスタリング法でも</a:t>
            </a:r>
            <a:r>
              <a:rPr lang="ja-JP" altLang="en-US" sz="1600" dirty="0" smtClean="0">
                <a:solidFill>
                  <a:schemeClr val="tx2"/>
                </a:solidFill>
                <a:latin typeface="+mn-ea"/>
                <a:ea typeface="+mn-ea"/>
              </a:rPr>
              <a:t>、高度曝露症例は、かなり</a:t>
            </a:r>
            <a:r>
              <a:rPr lang="ja-JP" altLang="en-US" sz="1600" dirty="0">
                <a:solidFill>
                  <a:schemeClr val="tx2"/>
                </a:solidFill>
                <a:latin typeface="+mn-ea"/>
                <a:ea typeface="+mn-ea"/>
              </a:rPr>
              <a:t>まとまったクラスターを形成している。 </a:t>
            </a:r>
            <a:endParaRPr lang="ja-JP" altLang="ja-JP" sz="1600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411132" y="334564"/>
            <a:ext cx="4538133" cy="52057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Helvetica" pitchFamily="-108" charset="0"/>
                <a:ea typeface="Osaka" pitchFamily="-108" charset="-128"/>
                <a:cs typeface="Osaka" pitchFamily="-108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アスベストに特徴的な</a:t>
            </a:r>
            <a:r>
              <a:rPr lang="en-US" altLang="ja-JP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miRNA</a:t>
            </a:r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の</a:t>
            </a:r>
            <a:endParaRPr lang="en-US" altLang="ja-JP" sz="2400" dirty="0" smtClean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algn="ctr" eaLnBrk="1" hangingPunct="1"/>
            <a:r>
              <a:rPr lang="ja-JP" altLang="en-US" sz="24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絞り込み</a:t>
            </a:r>
            <a:endParaRPr lang="en-US" altLang="ja-JP" sz="2400" dirty="0" smtClean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39333" y="575734"/>
            <a:ext cx="2531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solidFill>
                  <a:schemeClr val="bg1"/>
                </a:solidFill>
                <a:latin typeface="+mn-ea"/>
                <a:ea typeface="+mn-ea"/>
              </a:rPr>
              <a:t>SOM (self organizing map)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2867" y="375073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solidFill>
                  <a:srgbClr val="000066"/>
                </a:solidFill>
                <a:latin typeface="+mn-ea"/>
                <a:ea typeface="+mn-ea"/>
              </a:rPr>
              <a:t>階層クラスター解析</a:t>
            </a:r>
            <a:endParaRPr kumimoji="1" lang="ja-JP" altLang="en-US" sz="1200" dirty="0">
              <a:solidFill>
                <a:srgbClr val="000066"/>
              </a:solidFill>
              <a:latin typeface="+mn-ea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732"/>
            <a:ext cx="4533345" cy="552873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40000" y="6016823"/>
            <a:ext cx="2021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FFFF"/>
                </a:solidFill>
                <a:latin typeface="+mn-ea"/>
                <a:ea typeface="+mn-ea"/>
              </a:rPr>
              <a:t>マハムット ヤセンら（未発表）</a:t>
            </a:r>
            <a:endParaRPr kumimoji="1" lang="ja-JP" altLang="en-US" sz="12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67" y="6025290"/>
            <a:ext cx="191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rgbClr val="FFFFFF"/>
                </a:solidFill>
                <a:latin typeface="+mn-ea"/>
                <a:ea typeface="+mn-ea"/>
              </a:rPr>
              <a:t>赤字は、</a:t>
            </a:r>
            <a:r>
              <a:rPr kumimoji="1" lang="en-US" altLang="ja-JP" sz="1200" dirty="0" smtClean="0">
                <a:solidFill>
                  <a:srgbClr val="FFFFFF"/>
                </a:solidFill>
                <a:latin typeface="+mn-ea"/>
                <a:ea typeface="+mn-ea"/>
              </a:rPr>
              <a:t>AB&gt;5000</a:t>
            </a:r>
            <a:r>
              <a:rPr kumimoji="1" lang="ja-JP" altLang="en-US" sz="1200" dirty="0" smtClean="0">
                <a:solidFill>
                  <a:srgbClr val="FFFFFF"/>
                </a:solidFill>
                <a:latin typeface="+mn-ea"/>
                <a:ea typeface="+mn-ea"/>
              </a:rPr>
              <a:t>の症例</a:t>
            </a:r>
            <a:endParaRPr kumimoji="1" lang="ja-JP" altLang="en-US" sz="12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041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9" y="1152479"/>
            <a:ext cx="7922612" cy="4189988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肺癌の増加は、人口構成の老化による。</a:t>
            </a:r>
            <a:endParaRPr lang="en-US" altLang="ja-JP" sz="2000" b="1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Aft>
                <a:spcPts val="1200"/>
              </a:spcAft>
            </a:pP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アスベストによる肺癌は、</a:t>
            </a:r>
            <a:r>
              <a:rPr lang="en-US" altLang="ja-JP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2000</a:t>
            </a: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人</a:t>
            </a:r>
            <a:r>
              <a:rPr lang="en-US" altLang="ja-JP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/</a:t>
            </a: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年程度と推定される。</a:t>
            </a:r>
            <a:endParaRPr lang="en-US" altLang="ja-JP" sz="2000" b="1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Aft>
                <a:spcPts val="1200"/>
              </a:spcAft>
            </a:pP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発癌因子に特徴的な、遺伝子変化がある。</a:t>
            </a:r>
            <a:r>
              <a:rPr lang="en-US" altLang="ja-JP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TP53</a:t>
            </a: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遺伝子など。</a:t>
            </a:r>
            <a:endParaRPr lang="en-US" altLang="ja-JP" sz="2000" b="1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Aft>
                <a:spcPts val="1200"/>
              </a:spcAft>
            </a:pP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アスベスト曝露では、</a:t>
            </a:r>
            <a:r>
              <a:rPr lang="en-US" altLang="ja-JP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TP53</a:t>
            </a: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遺伝子変異の頻度が増加する。特徴的コドンなどは、はっきりしない。</a:t>
            </a:r>
            <a:endParaRPr lang="en-US" altLang="ja-JP" sz="2000" b="1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Aft>
                <a:spcPts val="1200"/>
              </a:spcAft>
            </a:pP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アスベスト曝露により、</a:t>
            </a:r>
            <a:r>
              <a:rPr lang="en-US" altLang="ja-JP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LOH</a:t>
            </a: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頻度は増加しない。喫煙との共同効果により、増加する。</a:t>
            </a:r>
            <a:endParaRPr lang="en-US" altLang="ja-JP" sz="2000" b="1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eaLnBrk="1" hangingPunct="1">
              <a:spcAft>
                <a:spcPts val="1200"/>
              </a:spcAft>
            </a:pP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アスベスト曝露に特徴的な、</a:t>
            </a:r>
            <a:r>
              <a:rPr lang="en-US" altLang="ja-JP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miRNA</a:t>
            </a:r>
            <a:r>
              <a:rPr lang="ja-JP" altLang="en-US" sz="2000" b="1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発現の変化を検索中である。</a:t>
            </a:r>
            <a:endParaRPr lang="en-US" altLang="ja-JP" sz="2000" b="1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227671" y="227071"/>
            <a:ext cx="8547100" cy="614363"/>
          </a:xfrm>
        </p:spPr>
        <p:txBody>
          <a:bodyPr/>
          <a:lstStyle/>
          <a:p>
            <a:pPr algn="ctr" eaLnBrk="1" hangingPunct="1">
              <a:spcAft>
                <a:spcPts val="19200"/>
              </a:spcAft>
            </a:pPr>
            <a:r>
              <a:rPr lang="ja-JP" altLang="en-US" sz="32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まとめ</a:t>
            </a:r>
            <a:endParaRPr lang="en-US" altLang="ja-JP" sz="3200" dirty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0675" y="144463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sz="28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</a:t>
            </a:r>
            <a:r>
              <a:rPr lang="ja-JP" altLang="en-US" sz="28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の</a:t>
            </a:r>
            <a:r>
              <a:rPr lang="ja-JP" altLang="en-US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現状</a:t>
            </a:r>
            <a:r>
              <a:rPr lang="en-US" altLang="ja-JP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1</a:t>
            </a:r>
            <a:endParaRPr lang="en-US" altLang="ja-JP" sz="2800" dirty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3700" y="793750"/>
            <a:ext cx="85725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急速な増加：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2012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年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では，癌死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36.1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万人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（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F:M=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14.6:21.5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）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，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7.1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万人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（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F:M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=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2.0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: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5.1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） 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(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胃癌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4.9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万人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，大腸癌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4.7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万人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)</a:t>
            </a: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の原因の主たるもの：喫煙，大気汚染，食事からの発がん物質，環境中の放射能，医療被曝など．</a:t>
            </a: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　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→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しかし，</a:t>
            </a:r>
            <a:r>
              <a:rPr lang="ja-JP" altLang="en-US" sz="2000" dirty="0">
                <a:solidFill>
                  <a:srgbClr val="00FFFF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急増の原因</a:t>
            </a:r>
            <a:r>
              <a:rPr lang="ja-JP" altLang="en-US" sz="2000" dirty="0" smtClean="0">
                <a:solidFill>
                  <a:srgbClr val="00FFFF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は</a:t>
            </a:r>
            <a:r>
              <a:rPr lang="ja-JP" altLang="en-US" sz="2000" dirty="0" smtClean="0">
                <a:solidFill>
                  <a:srgbClr val="00FFFF"/>
                </a:solidFill>
                <a:latin typeface="ＭＳ Ｐゴシック" pitchFamily="-108" charset="-128"/>
              </a:rPr>
              <a:t>他にある？</a:t>
            </a:r>
            <a:endParaRPr lang="en-US" altLang="ja-JP" sz="2000" dirty="0">
              <a:solidFill>
                <a:srgbClr val="00FFFF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肺癌の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inoperable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比率：　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がん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研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50-60%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, 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一般病院　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70-80%</a:t>
            </a: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endParaRPr lang="ja-JP" altLang="en-US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29" y="1497146"/>
            <a:ext cx="6832600" cy="35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9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37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1475" y="512763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sz="28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</a:t>
            </a:r>
            <a:r>
              <a:rPr lang="ja-JP" altLang="en-US" sz="28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の</a:t>
            </a:r>
            <a:r>
              <a:rPr lang="ja-JP" altLang="en-US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現状</a:t>
            </a:r>
            <a:r>
              <a:rPr lang="en-US" altLang="ja-JP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2</a:t>
            </a:r>
            <a:endParaRPr lang="en-US" altLang="ja-JP" sz="2800" dirty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46100" y="1479550"/>
            <a:ext cx="834866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の病理学：　単一な腫瘍ではない．</a:t>
            </a: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　小細胞癌（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SCLC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）と非小細胞癌（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NSCLC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）</a:t>
            </a: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　４大組織型とカルチノイド．腺癌は最も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heterogeneous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な腫瘍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．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</a:rPr>
              <a:t>	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　　これまで：　腺癌、扁平上皮癌、小細胞癌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</a:rPr>
              <a:t>、大細胞癌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	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　これから：　</a:t>
            </a:r>
            <a:r>
              <a:rPr lang="ja-JP" altLang="en-US" sz="2000" dirty="0" smtClean="0">
                <a:solidFill>
                  <a:srgbClr val="00FFFF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腺癌、扁平上皮癌、神経内分泌性腫瘍、大細胞癌</a:t>
            </a:r>
            <a:endParaRPr lang="en-US" altLang="ja-JP" sz="2000" dirty="0" smtClean="0">
              <a:solidFill>
                <a:srgbClr val="00FFFF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</a:rPr>
              <a:t>	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	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神経内分泌性腫瘍の亜型：</a:t>
            </a: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		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　小細胞癌、大細胞癌、カルチノイド（定型、異型）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</a:rPr>
              <a:t>	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	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　　びまん性特発性肺神経内分泌細胞過形成（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DIPNECH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）</a:t>
            </a: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肺癌の治療学：　抗癌剤の有効なものが少なかったが．．．</a:t>
            </a: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　化学療法：</a:t>
            </a:r>
            <a:r>
              <a:rPr lang="en-US" altLang="ja-JP" sz="2000" dirty="0" err="1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taxane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系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+CDDP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が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NSCLC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の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20-30%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で有効．</a:t>
            </a: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　分子標的薬剤：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EGFR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阻害剤（</a:t>
            </a:r>
            <a:r>
              <a:rPr lang="en-US" altLang="ja-JP" sz="2000" dirty="0" err="1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gefitinib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(</a:t>
            </a:r>
            <a:r>
              <a:rPr lang="en-US" altLang="ja-JP" sz="2000" dirty="0" err="1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Iressa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)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，</a:t>
            </a:r>
            <a:r>
              <a:rPr lang="en-US" altLang="ja-JP" sz="2000" dirty="0" err="1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erlotinib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 (</a:t>
            </a:r>
            <a:r>
              <a:rPr lang="en-US" altLang="ja-JP" sz="2000" dirty="0" err="1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Tarceva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)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）ほか</a:t>
            </a: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endParaRPr lang="ja-JP" altLang="en-US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37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3688"/>
            <a:ext cx="9144000" cy="4974205"/>
          </a:xfrm>
          <a:prstGeom prst="rect">
            <a:avLst/>
          </a:prstGeom>
        </p:spPr>
      </p:pic>
      <p:sp>
        <p:nvSpPr>
          <p:cNvPr id="20482" name="Rectangle 20"/>
          <p:cNvSpPr>
            <a:spLocks noChangeArrowheads="1"/>
          </p:cNvSpPr>
          <p:nvPr/>
        </p:nvSpPr>
        <p:spPr bwMode="auto">
          <a:xfrm>
            <a:off x="281124" y="5961044"/>
            <a:ext cx="6129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sz="2000" dirty="0">
                <a:solidFill>
                  <a:schemeClr val="tx2"/>
                </a:solidFill>
                <a:latin typeface="ＭＳ Ｐゴシック"/>
                <a:ea typeface="ＭＳ Ｐゴシック"/>
                <a:cs typeface="ＭＳ Ｐゴシック"/>
              </a:rPr>
              <a:t>肺がん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/>
                <a:ea typeface="ＭＳ Ｐゴシック"/>
                <a:cs typeface="ＭＳ Ｐゴシック"/>
              </a:rPr>
              <a:t>で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</a:rPr>
              <a:t>2012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</a:rPr>
              <a:t>年では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，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7.1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</a:rPr>
              <a:t>万人（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</a:rPr>
              <a:t>F:M=2.0:5.1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）が死亡。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癌死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</a:rPr>
              <a:t>36.1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</a:rPr>
              <a:t>万人（</a:t>
            </a:r>
            <a:r>
              <a:rPr lang="en-US" altLang="ja-JP" sz="2000" dirty="0">
                <a:solidFill>
                  <a:schemeClr val="tx2"/>
                </a:solidFill>
                <a:latin typeface="ＭＳ Ｐゴシック" pitchFamily="-108" charset="-128"/>
              </a:rPr>
              <a:t>F:M=14.6:21.5</a:t>
            </a:r>
            <a:r>
              <a:rPr lang="ja-JP" altLang="en-US" sz="2000" dirty="0">
                <a:solidFill>
                  <a:schemeClr val="tx2"/>
                </a:solidFill>
                <a:latin typeface="ＭＳ Ｐゴシック" pitchFamily="-108" charset="-128"/>
              </a:rPr>
              <a:t>）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，</a:t>
            </a:r>
            <a:endParaRPr lang="en-US" altLang="ja-JP" sz="1400" dirty="0">
              <a:solidFill>
                <a:schemeClr val="tx2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320675" y="216430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ja-JP" altLang="en-US" sz="28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日本でのがん死亡率の推移</a:t>
            </a:r>
            <a:endParaRPr lang="en-US" altLang="ja-JP" sz="2800" dirty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0486" name="Rectangle 19"/>
          <p:cNvSpPr>
            <a:spLocks noChangeArrowheads="1"/>
          </p:cNvSpPr>
          <p:nvPr/>
        </p:nvSpPr>
        <p:spPr bwMode="auto">
          <a:xfrm>
            <a:off x="3129492" y="2802466"/>
            <a:ext cx="731307" cy="276999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200" dirty="0">
                <a:solidFill>
                  <a:srgbClr val="FF0027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肺がん</a:t>
            </a:r>
          </a:p>
        </p:txBody>
      </p:sp>
      <p:sp>
        <p:nvSpPr>
          <p:cNvPr id="20487" name="Rectangle 19"/>
          <p:cNvSpPr>
            <a:spLocks noChangeArrowheads="1"/>
          </p:cNvSpPr>
          <p:nvPr/>
        </p:nvSpPr>
        <p:spPr bwMode="auto">
          <a:xfrm>
            <a:off x="8412693" y="2870198"/>
            <a:ext cx="731307" cy="276999"/>
          </a:xfrm>
          <a:prstGeom prst="rect">
            <a:avLst/>
          </a:prstGeom>
          <a:solidFill>
            <a:schemeClr val="tx2"/>
          </a:solidFill>
          <a:ln w="381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200" dirty="0">
                <a:solidFill>
                  <a:srgbClr val="FF0027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肺がん</a:t>
            </a:r>
          </a:p>
        </p:txBody>
      </p:sp>
    </p:spTree>
    <p:extLst>
      <p:ext uri="{BB962C8B-B14F-4D97-AF65-F5344CB8AC3E}">
        <p14:creationId xmlns:p14="http://schemas.microsoft.com/office/powerpoint/2010/main" val="3392363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71475" y="122238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ja-JP" altLang="en-US" sz="2800">
                <a:solidFill>
                  <a:srgbClr val="FFFF00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がん死亡数の推移</a:t>
            </a:r>
            <a:endParaRPr lang="en-US" altLang="ja-JP" sz="2800">
              <a:solidFill>
                <a:srgbClr val="FFFF00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1507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827088"/>
            <a:ext cx="88011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177800" y="6002338"/>
            <a:ext cx="5816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ja-JP" altLang="en-US" sz="2000" dirty="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日本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では、肺癌の死亡</a:t>
            </a:r>
            <a:r>
              <a:rPr lang="ja-JP" altLang="en-US" sz="2000" dirty="0" smtClean="0">
                <a:solidFill>
                  <a:srgbClr val="FF0000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リスク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は増加しているのか？</a:t>
            </a:r>
            <a:endParaRPr lang="en-US" altLang="ja-JP" sz="2000" dirty="0" smtClean="0">
              <a:solidFill>
                <a:srgbClr val="FFFFFF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24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"/>
          <p:cNvSpPr>
            <a:spLocks noChangeArrowheads="1"/>
          </p:cNvSpPr>
          <p:nvPr/>
        </p:nvSpPr>
        <p:spPr bwMode="auto">
          <a:xfrm>
            <a:off x="327025" y="6129338"/>
            <a:ext cx="57706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1800" dirty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実際には、多くのがんで年齢訂正死亡率は減少している</a:t>
            </a:r>
            <a:r>
              <a:rPr lang="ja-JP" altLang="en-US" sz="18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。</a:t>
            </a:r>
            <a:endParaRPr lang="en-US" altLang="ja-JP" sz="1800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r>
              <a:rPr lang="ja-JP" altLang="en-US" sz="18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では、死亡数の増加は喫煙が原因か？</a:t>
            </a:r>
            <a:endParaRPr lang="en-US" altLang="ja-JP" sz="18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95275" y="165100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ja-JP" altLang="en-US" sz="28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日本での部位別</a:t>
            </a:r>
            <a:r>
              <a:rPr lang="ja-JP" altLang="en-US" sz="2800" dirty="0" smtClean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年齢調整がん</a:t>
            </a:r>
            <a:r>
              <a:rPr lang="ja-JP" altLang="en-US" sz="2800" dirty="0">
                <a:solidFill>
                  <a:srgbClr val="FFFF00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死亡率の推移</a:t>
            </a:r>
            <a:endParaRPr lang="en-US" altLang="ja-JP" sz="2800" dirty="0">
              <a:solidFill>
                <a:srgbClr val="FFFF00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24580" name="図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33450"/>
            <a:ext cx="91440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9"/>
          <p:cNvSpPr>
            <a:spLocks noChangeArrowheads="1"/>
          </p:cNvSpPr>
          <p:nvPr/>
        </p:nvSpPr>
        <p:spPr bwMode="auto">
          <a:xfrm>
            <a:off x="7972425" y="2286000"/>
            <a:ext cx="1171575" cy="36988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800">
                <a:solidFill>
                  <a:srgbClr val="FF0027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肺がん</a:t>
            </a:r>
          </a:p>
        </p:txBody>
      </p:sp>
      <p:sp>
        <p:nvSpPr>
          <p:cNvPr id="24582" name="Rectangle 19"/>
          <p:cNvSpPr>
            <a:spLocks noChangeArrowheads="1"/>
          </p:cNvSpPr>
          <p:nvPr/>
        </p:nvSpPr>
        <p:spPr bwMode="auto">
          <a:xfrm>
            <a:off x="3082925" y="2070100"/>
            <a:ext cx="981075" cy="36988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800" dirty="0">
                <a:solidFill>
                  <a:srgbClr val="FF0027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肺がん</a:t>
            </a:r>
          </a:p>
        </p:txBody>
      </p:sp>
      <p:cxnSp>
        <p:nvCxnSpPr>
          <p:cNvPr id="24583" name="直線コネクタ 14"/>
          <p:cNvCxnSpPr>
            <a:cxnSpLocks noChangeShapeType="1"/>
            <a:stCxn id="24581" idx="2"/>
          </p:cNvCxnSpPr>
          <p:nvPr/>
        </p:nvCxnSpPr>
        <p:spPr bwMode="auto">
          <a:xfrm rot="5400000">
            <a:off x="7861301" y="2795587"/>
            <a:ext cx="836612" cy="5572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41854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71475" y="122238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ja-JP" altLang="en-US" sz="2800">
                <a:solidFill>
                  <a:srgbClr val="FFFF00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日本における喫煙率の推移</a:t>
            </a:r>
            <a:endParaRPr lang="en-US" altLang="ja-JP" sz="2800">
              <a:solidFill>
                <a:srgbClr val="FFFF00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3555" name="図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74700"/>
            <a:ext cx="85725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304800" y="6002338"/>
            <a:ext cx="5816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ja-JP" altLang="en-US" sz="2000" dirty="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タバコが原因で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はないよう</a:t>
            </a:r>
            <a:r>
              <a:rPr lang="ja-JP" altLang="en-US" sz="2000" dirty="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である。では何か？</a:t>
            </a:r>
            <a:endParaRPr lang="en-US" altLang="ja-JP" sz="2000" dirty="0">
              <a:solidFill>
                <a:srgbClr val="FFFFFF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270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71475" y="122238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ja-JP" altLang="en-US" sz="2800">
                <a:solidFill>
                  <a:srgbClr val="FFFF00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がんによる粗死亡率と年齢調整死亡率の推移</a:t>
            </a:r>
            <a:endParaRPr lang="en-US" altLang="ja-JP" sz="2800">
              <a:solidFill>
                <a:srgbClr val="FFFF00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7651" name="図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736600"/>
            <a:ext cx="7096125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77800" y="6002338"/>
            <a:ext cx="8966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ja-JP" altLang="en-US" sz="2000">
                <a:solidFill>
                  <a:srgbClr val="FFFFFF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年齢調整死亡率では減少しているのに、実数は増加していると言うことは？</a:t>
            </a:r>
            <a:endParaRPr lang="en-US" altLang="ja-JP" sz="2000">
              <a:solidFill>
                <a:srgbClr val="FFFFFF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47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71475" y="122238"/>
            <a:ext cx="84502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ja-JP" altLang="en-US" sz="2800">
                <a:solidFill>
                  <a:srgbClr val="FFFF00"/>
                </a:solidFill>
                <a:latin typeface="ＭＳ Ｐゴシック" pitchFamily="-110" charset="-128"/>
                <a:ea typeface="ＭＳ Ｐゴシック" pitchFamily="-110" charset="-128"/>
                <a:cs typeface="ＭＳ Ｐゴシック" pitchFamily="-110" charset="-128"/>
              </a:rPr>
              <a:t>年齢とがんの死亡率</a:t>
            </a:r>
            <a:endParaRPr lang="en-US" altLang="ja-JP" sz="2800">
              <a:solidFill>
                <a:srgbClr val="FFFF00"/>
              </a:solidFill>
              <a:latin typeface="ＭＳ Ｐゴシック" pitchFamily="-110" charset="-128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9700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00" y="812800"/>
            <a:ext cx="5214938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562600" y="855242"/>
            <a:ext cx="3162993" cy="336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癌は年齢と共に、ほぼ指数関数的に増加する。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　</a:t>
            </a:r>
            <a:r>
              <a:rPr lang="en-US" altLang="ja-JP" sz="2000" dirty="0" smtClean="0">
                <a:solidFill>
                  <a:schemeClr val="tx2"/>
                </a:solidFill>
                <a:latin typeface="ＭＳ Ｐゴシック" pitchFamily="-108" charset="-128"/>
              </a:rPr>
              <a:t>→</a:t>
            </a: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癌は、老化の指標。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lvl="0" indent="-287338">
              <a:spcBef>
                <a:spcPct val="20000"/>
              </a:spcBef>
              <a:buClr>
                <a:srgbClr val="FF9966"/>
              </a:buClr>
              <a:buSzPct val="50000"/>
              <a:buFont typeface="Wingdings" charset="2"/>
              <a:buChar char="n"/>
            </a:pPr>
            <a:r>
              <a:rPr lang="ja-JP" altLang="en-US" sz="2000" dirty="0" smtClean="0">
                <a:solidFill>
                  <a:srgbClr val="FFFFFF"/>
                </a:solidFill>
                <a:latin typeface="ＭＳ Ｐゴシック" pitchFamily="-108" charset="-128"/>
              </a:rPr>
              <a:t>年々、急増している。</a:t>
            </a:r>
            <a:endParaRPr lang="en-US" altLang="ja-JP" sz="2000" dirty="0" smtClean="0">
              <a:solidFill>
                <a:srgbClr val="FFFFFF"/>
              </a:solidFill>
              <a:latin typeface="ＭＳ Ｐゴシック" pitchFamily="-108" charset="-128"/>
            </a:endParaRPr>
          </a:p>
          <a:p>
            <a:pPr marL="287338" lvl="0" indent="-287338">
              <a:spcBef>
                <a:spcPct val="20000"/>
              </a:spcBef>
              <a:buClr>
                <a:srgbClr val="FF9966"/>
              </a:buClr>
              <a:buSzPct val="50000"/>
            </a:pPr>
            <a:r>
              <a:rPr lang="ja-JP" altLang="en-US" sz="2000" dirty="0" smtClean="0">
                <a:solidFill>
                  <a:srgbClr val="FFFFFF"/>
                </a:solidFill>
                <a:latin typeface="ＭＳ Ｐゴシック" pitchFamily="-108" charset="-128"/>
              </a:rPr>
              <a:t>　</a:t>
            </a:r>
            <a:r>
              <a:rPr lang="en-US" altLang="ja-JP" sz="2000" dirty="0" smtClean="0">
                <a:solidFill>
                  <a:srgbClr val="FFFFFF"/>
                </a:solidFill>
                <a:latin typeface="ＭＳ Ｐゴシック" pitchFamily="-108" charset="-128"/>
              </a:rPr>
              <a:t>→</a:t>
            </a:r>
            <a:r>
              <a:rPr lang="ja-JP" altLang="en-US" sz="2000" dirty="0" smtClean="0">
                <a:solidFill>
                  <a:srgbClr val="FFFFFF"/>
                </a:solidFill>
                <a:latin typeface="ＭＳ Ｐゴシック" pitchFamily="-108" charset="-128"/>
              </a:rPr>
              <a:t>癌は環境因子で起こる</a:t>
            </a:r>
            <a:endParaRPr lang="en-US" altLang="ja-JP" sz="2000" dirty="0" smtClean="0">
              <a:solidFill>
                <a:srgbClr val="FFFFFF"/>
              </a:solidFill>
              <a:latin typeface="ＭＳ Ｐゴシック" pitchFamily="-108" charset="-128"/>
            </a:endParaRPr>
          </a:p>
          <a:p>
            <a:pPr marL="287338" lvl="0" indent="-287338">
              <a:spcBef>
                <a:spcPct val="20000"/>
              </a:spcBef>
              <a:buClr>
                <a:srgbClr val="FF9966"/>
              </a:buClr>
              <a:buSzPct val="50000"/>
            </a:pPr>
            <a:r>
              <a:rPr lang="ja-JP" altLang="en-US" sz="2000" dirty="0" smtClean="0">
                <a:solidFill>
                  <a:srgbClr val="FFFFFF"/>
                </a:solidFill>
                <a:latin typeface="ＭＳ Ｐゴシック" pitchFamily="-108" charset="-128"/>
              </a:rPr>
              <a:t>　（発がん因子が環境原性</a:t>
            </a:r>
            <a:r>
              <a:rPr lang="en-US" altLang="ja-JP" sz="2000" dirty="0" smtClean="0">
                <a:solidFill>
                  <a:srgbClr val="FFFFFF"/>
                </a:solidFill>
                <a:latin typeface="ＭＳ Ｐゴシック" pitchFamily="-108" charset="-128"/>
              </a:rPr>
              <a:t> or </a:t>
            </a:r>
          </a:p>
          <a:p>
            <a:pPr marL="287338" lvl="0" indent="-287338">
              <a:spcBef>
                <a:spcPct val="20000"/>
              </a:spcBef>
              <a:buClr>
                <a:srgbClr val="FF9966"/>
              </a:buClr>
              <a:buSzPct val="50000"/>
            </a:pPr>
            <a:r>
              <a:rPr lang="ja-JP" altLang="en-US" sz="2000" dirty="0" smtClean="0">
                <a:solidFill>
                  <a:srgbClr val="FFFFFF"/>
                </a:solidFill>
                <a:latin typeface="ＭＳ Ｐゴシック" pitchFamily="-108" charset="-128"/>
              </a:rPr>
              <a:t>　癌発生の多い集団が急増、など）</a:t>
            </a:r>
            <a:endParaRPr lang="en-US" altLang="ja-JP" sz="2000" dirty="0" smtClean="0">
              <a:solidFill>
                <a:srgbClr val="FFFFFF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　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　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</a:rPr>
              <a:t>　　　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</a:pPr>
            <a:r>
              <a:rPr lang="ja-JP" altLang="en-US" sz="2000" dirty="0" smtClean="0">
                <a:solidFill>
                  <a:schemeClr val="tx2"/>
                </a:solidFill>
                <a:latin typeface="ＭＳ Ｐゴシック" pitchFamily="-108" charset="-128"/>
                <a:ea typeface="ＭＳ Ｐゴシック" pitchFamily="-108" charset="-128"/>
                <a:cs typeface="ＭＳ Ｐゴシック" pitchFamily="-108" charset="-128"/>
              </a:rPr>
              <a:t>　</a:t>
            </a:r>
            <a:endParaRPr lang="en-US" altLang="ja-JP" sz="2000" dirty="0" smtClean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Char char="n"/>
            </a:pPr>
            <a:endParaRPr lang="en-US" altLang="ja-JP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  <a:p>
            <a:pPr marL="287338" indent="-287338" eaLnBrk="1" hangingPunct="1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-108" charset="2"/>
              <a:buNone/>
            </a:pPr>
            <a:endParaRPr lang="ja-JP" altLang="en-US" sz="2000" dirty="0">
              <a:solidFill>
                <a:schemeClr val="tx2"/>
              </a:solidFill>
              <a:latin typeface="ＭＳ Ｐゴシック" pitchFamily="-108" charset="-128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81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一般 (標準)">
  <a:themeElements>
    <a:clrScheme name="">
      <a:dk1>
        <a:srgbClr val="010000"/>
      </a:dk1>
      <a:lt1>
        <a:srgbClr val="99CCFF"/>
      </a:lt1>
      <a:dk2>
        <a:srgbClr val="000066"/>
      </a:dk2>
      <a:lt2>
        <a:srgbClr val="FFFFFF"/>
      </a:lt2>
      <a:accent1>
        <a:srgbClr val="CCECFF"/>
      </a:accent1>
      <a:accent2>
        <a:srgbClr val="FFFFCC"/>
      </a:accent2>
      <a:accent3>
        <a:srgbClr val="AAAAB8"/>
      </a:accent3>
      <a:accent4>
        <a:srgbClr val="82AEDA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一般 (標準)">
      <a:majorFont>
        <a:latin typeface="Helvetica"/>
        <a:ea typeface="Osaka"/>
        <a:cs typeface="Osaka"/>
      </a:majorFont>
      <a:minorFont>
        <a:latin typeface="Helvetic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  <a:ea typeface="Osaka" pitchFamily="-108" charset="-128"/>
            <a:cs typeface="Osaka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t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  <a:ea typeface="Osaka" pitchFamily="-108" charset="-128"/>
            <a:cs typeface="Osaka" pitchFamily="-108" charset="-128"/>
          </a:defRPr>
        </a:defPPr>
      </a:lstStyle>
    </a:lnDef>
  </a:objectDefaults>
  <a:extraClrSchemeLst>
    <a:extraClrScheme>
      <a:clrScheme name="一般 (標準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一般 (標準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一般 (標準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98:Templates:プレゼンテーション:一般 (標準)</Template>
  <TotalTime>12348</TotalTime>
  <Words>1422</Words>
  <Application>Microsoft Macintosh PowerPoint</Application>
  <PresentationFormat>画面に合わせる (4:3)</PresentationFormat>
  <Paragraphs>192</Paragraphs>
  <Slides>20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一般 (標準)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PowerPoint プレゼンテーション</vt:lpstr>
    </vt:vector>
  </TitlesOfParts>
  <Company>癌研究所病理部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第４回：肺癌に対するneoadjuvant療法</dc:title>
  <dc:creator>石川雄一</dc:creator>
  <cp:lastModifiedBy>石川 雄一</cp:lastModifiedBy>
  <cp:revision>680</cp:revision>
  <cp:lastPrinted>2017-05-01T04:56:03Z</cp:lastPrinted>
  <dcterms:created xsi:type="dcterms:W3CDTF">2012-06-15T23:22:03Z</dcterms:created>
  <dcterms:modified xsi:type="dcterms:W3CDTF">2017-05-01T04:56:26Z</dcterms:modified>
</cp:coreProperties>
</file>